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Greenth Grunge" charset="1" panose="00000000000000000000"/>
      <p:regular r:id="rId24"/>
    </p:embeddedFont>
    <p:embeddedFont>
      <p:font typeface="Space Mono Italics" charset="1" panose="02000509090000090004"/>
      <p:regular r:id="rId25"/>
    </p:embeddedFont>
    <p:embeddedFont>
      <p:font typeface="Space Mono Bold" charset="1" panose="02000809030000020004"/>
      <p:regular r:id="rId26"/>
    </p:embeddedFont>
    <p:embeddedFont>
      <p:font typeface="Space Mono" charset="1" panose="02000509040000020004"/>
      <p:regular r:id="rId27"/>
    </p:embeddedFont>
    <p:embeddedFont>
      <p:font typeface="Open Sans Bold" charset="1" panose="020B0806030504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pn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91.png" Type="http://schemas.openxmlformats.org/officeDocument/2006/relationships/image"/><Relationship Id="rId16" Target="../media/image92.svg" Type="http://schemas.openxmlformats.org/officeDocument/2006/relationships/image"/><Relationship Id="rId17" Target="../media/image101.png" Type="http://schemas.openxmlformats.org/officeDocument/2006/relationships/image"/><Relationship Id="rId18" Target="../media/image102.svg" Type="http://schemas.openxmlformats.org/officeDocument/2006/relationships/image"/><Relationship Id="rId19" Target="../media/image103.png" Type="http://schemas.openxmlformats.org/officeDocument/2006/relationships/image"/><Relationship Id="rId2" Target="../media/image1.jpeg" Type="http://schemas.openxmlformats.org/officeDocument/2006/relationships/image"/><Relationship Id="rId20" Target="../media/image104.svg" Type="http://schemas.openxmlformats.org/officeDocument/2006/relationships/image"/><Relationship Id="rId21" Target="../media/image105.png" Type="http://schemas.openxmlformats.org/officeDocument/2006/relationships/image"/><Relationship Id="rId22" Target="../media/image106.svg" Type="http://schemas.openxmlformats.org/officeDocument/2006/relationships/image"/><Relationship Id="rId23" Target="../media/image107.png" Type="http://schemas.openxmlformats.org/officeDocument/2006/relationships/image"/><Relationship Id="rId24" Target="../media/image108.png" Type="http://schemas.openxmlformats.org/officeDocument/2006/relationships/image"/><Relationship Id="rId25" Target="../media/image109.svg" Type="http://schemas.openxmlformats.org/officeDocument/2006/relationships/image"/><Relationship Id="rId26" Target="../media/image68.png" Type="http://schemas.openxmlformats.org/officeDocument/2006/relationships/image"/><Relationship Id="rId27" Target="../media/image69.svg" Type="http://schemas.openxmlformats.org/officeDocument/2006/relationships/image"/><Relationship Id="rId28" Target="../media/image110.png" Type="http://schemas.openxmlformats.org/officeDocument/2006/relationships/image"/><Relationship Id="rId29" Target="../media/image111.svg" Type="http://schemas.openxmlformats.org/officeDocument/2006/relationships/image"/><Relationship Id="rId3" Target="../media/image2.png" Type="http://schemas.openxmlformats.org/officeDocument/2006/relationships/image"/><Relationship Id="rId30" Target="../media/image112.png" Type="http://schemas.openxmlformats.org/officeDocument/2006/relationships/image"/><Relationship Id="rId31" Target="../media/image113.svg" Type="http://schemas.openxmlformats.org/officeDocument/2006/relationships/image"/><Relationship Id="rId32" Target="../media/image77.png" Type="http://schemas.openxmlformats.org/officeDocument/2006/relationships/image"/><Relationship Id="rId33" Target="../media/image78.svg" Type="http://schemas.openxmlformats.org/officeDocument/2006/relationships/image"/><Relationship Id="rId34" Target="../media/image74.png" Type="http://schemas.openxmlformats.org/officeDocument/2006/relationships/image"/><Relationship Id="rId35" Target="../media/image75.svg" Type="http://schemas.openxmlformats.org/officeDocument/2006/relationships/image"/><Relationship Id="rId36" Target="../media/image81.png" Type="http://schemas.openxmlformats.org/officeDocument/2006/relationships/image"/><Relationship Id="rId37" Target="../media/image8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14.png" Type="http://schemas.openxmlformats.org/officeDocument/2006/relationships/image"/><Relationship Id="rId16" Target="../media/image115.svg" Type="http://schemas.openxmlformats.org/officeDocument/2006/relationships/image"/><Relationship Id="rId17" Target="../media/image116.png" Type="http://schemas.openxmlformats.org/officeDocument/2006/relationships/image"/><Relationship Id="rId18" Target="../media/image117.svg" Type="http://schemas.openxmlformats.org/officeDocument/2006/relationships/image"/><Relationship Id="rId19" Target="../media/image118.png" Type="http://schemas.openxmlformats.org/officeDocument/2006/relationships/image"/><Relationship Id="rId2" Target="../media/image1.jpeg" Type="http://schemas.openxmlformats.org/officeDocument/2006/relationships/image"/><Relationship Id="rId20" Target="../media/image119.svg" Type="http://schemas.openxmlformats.org/officeDocument/2006/relationships/image"/><Relationship Id="rId21" Target="../media/image120.png" Type="http://schemas.openxmlformats.org/officeDocument/2006/relationships/image"/><Relationship Id="rId22" Target="../media/image121.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110.png" Type="http://schemas.openxmlformats.org/officeDocument/2006/relationships/image"/><Relationship Id="rId26" Target="../media/image111.svg" Type="http://schemas.openxmlformats.org/officeDocument/2006/relationships/image"/><Relationship Id="rId27" Target="../media/image89.png" Type="http://schemas.openxmlformats.org/officeDocument/2006/relationships/image"/><Relationship Id="rId28" Target="../media/image90.svg" Type="http://schemas.openxmlformats.org/officeDocument/2006/relationships/image"/><Relationship Id="rId29" Target="../media/image22.png" Type="http://schemas.openxmlformats.org/officeDocument/2006/relationships/image"/><Relationship Id="rId3" Target="../media/image2.png" Type="http://schemas.openxmlformats.org/officeDocument/2006/relationships/image"/><Relationship Id="rId30" Target="../media/image23.svg" Type="http://schemas.openxmlformats.org/officeDocument/2006/relationships/image"/><Relationship Id="rId31" Target="../media/image43.png" Type="http://schemas.openxmlformats.org/officeDocument/2006/relationships/image"/><Relationship Id="rId32" Target="../media/image44.svg" Type="http://schemas.openxmlformats.org/officeDocument/2006/relationships/image"/><Relationship Id="rId33" Target="../media/image122.png" Type="http://schemas.openxmlformats.org/officeDocument/2006/relationships/image"/><Relationship Id="rId34" Target="../media/image123.svg" Type="http://schemas.openxmlformats.org/officeDocument/2006/relationships/image"/><Relationship Id="rId35" Target="../media/image107.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64.png" Type="http://schemas.openxmlformats.org/officeDocument/2006/relationships/image"/><Relationship Id="rId16" Target="../media/image65.svg" Type="http://schemas.openxmlformats.org/officeDocument/2006/relationships/image"/><Relationship Id="rId17" Target="../media/image76.png" Type="http://schemas.openxmlformats.org/officeDocument/2006/relationships/image"/><Relationship Id="rId18" Target="../media/image51.png" Type="http://schemas.openxmlformats.org/officeDocument/2006/relationships/image"/><Relationship Id="rId19" Target="../media/image124.png" Type="http://schemas.openxmlformats.org/officeDocument/2006/relationships/image"/><Relationship Id="rId2" Target="../media/image1.jpeg" Type="http://schemas.openxmlformats.org/officeDocument/2006/relationships/image"/><Relationship Id="rId20" Target="../media/image125.svg" Type="http://schemas.openxmlformats.org/officeDocument/2006/relationships/image"/><Relationship Id="rId21" Target="../media/image26.png" Type="http://schemas.openxmlformats.org/officeDocument/2006/relationships/image"/><Relationship Id="rId22" Target="../media/image68.png" Type="http://schemas.openxmlformats.org/officeDocument/2006/relationships/image"/><Relationship Id="rId23" Target="../media/image69.svg" Type="http://schemas.openxmlformats.org/officeDocument/2006/relationships/image"/><Relationship Id="rId24" Target="../media/image81.png" Type="http://schemas.openxmlformats.org/officeDocument/2006/relationships/image"/><Relationship Id="rId25" Target="../media/image82.svg" Type="http://schemas.openxmlformats.org/officeDocument/2006/relationships/image"/><Relationship Id="rId26" Target="../media/image126.png" Type="http://schemas.openxmlformats.org/officeDocument/2006/relationships/image"/><Relationship Id="rId27" Target="../media/image127.png" Type="http://schemas.openxmlformats.org/officeDocument/2006/relationships/image"/><Relationship Id="rId28" Target="../media/image128.svg" Type="http://schemas.openxmlformats.org/officeDocument/2006/relationships/image"/><Relationship Id="rId29" Target="../media/image129.png" Type="http://schemas.openxmlformats.org/officeDocument/2006/relationships/image"/><Relationship Id="rId3" Target="../media/image2.png" Type="http://schemas.openxmlformats.org/officeDocument/2006/relationships/image"/><Relationship Id="rId30" Target="../media/image130.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95.png" Type="http://schemas.openxmlformats.org/officeDocument/2006/relationships/image"/><Relationship Id="rId16" Target="../media/image96.svg" Type="http://schemas.openxmlformats.org/officeDocument/2006/relationships/image"/><Relationship Id="rId17" Target="../media/image131.png" Type="http://schemas.openxmlformats.org/officeDocument/2006/relationships/image"/><Relationship Id="rId18" Target="../media/image132.svg" Type="http://schemas.openxmlformats.org/officeDocument/2006/relationships/image"/><Relationship Id="rId19" Target="../media/image133.png" Type="http://schemas.openxmlformats.org/officeDocument/2006/relationships/image"/><Relationship Id="rId2" Target="../media/image1.jpeg" Type="http://schemas.openxmlformats.org/officeDocument/2006/relationships/image"/><Relationship Id="rId20" Target="../media/image27.png" Type="http://schemas.openxmlformats.org/officeDocument/2006/relationships/image"/><Relationship Id="rId21" Target="../media/image134.png" Type="http://schemas.openxmlformats.org/officeDocument/2006/relationships/image"/><Relationship Id="rId22" Target="../media/image135.png" Type="http://schemas.openxmlformats.org/officeDocument/2006/relationships/image"/><Relationship Id="rId23" Target="../media/image68.png" Type="http://schemas.openxmlformats.org/officeDocument/2006/relationships/image"/><Relationship Id="rId24" Target="../media/image69.svg" Type="http://schemas.openxmlformats.org/officeDocument/2006/relationships/image"/><Relationship Id="rId25" Target="../media/image28.png" Type="http://schemas.openxmlformats.org/officeDocument/2006/relationships/image"/><Relationship Id="rId26" Target="../media/image29.svg" Type="http://schemas.openxmlformats.org/officeDocument/2006/relationships/image"/><Relationship Id="rId27" Target="../media/image136.png" Type="http://schemas.openxmlformats.org/officeDocument/2006/relationships/image"/><Relationship Id="rId28" Target="../media/image137.svg" Type="http://schemas.openxmlformats.org/officeDocument/2006/relationships/image"/><Relationship Id="rId29" Target="../media/image89.png" Type="http://schemas.openxmlformats.org/officeDocument/2006/relationships/image"/><Relationship Id="rId3" Target="../media/image2.png" Type="http://schemas.openxmlformats.org/officeDocument/2006/relationships/image"/><Relationship Id="rId30" Target="../media/image90.svg" Type="http://schemas.openxmlformats.org/officeDocument/2006/relationships/image"/><Relationship Id="rId31" Target="../media/image62.png" Type="http://schemas.openxmlformats.org/officeDocument/2006/relationships/image"/><Relationship Id="rId32" Target="../media/image63.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17" Target="../media/image51.png" Type="http://schemas.openxmlformats.org/officeDocument/2006/relationships/image"/><Relationship Id="rId18" Target="../media/image138.png" Type="http://schemas.openxmlformats.org/officeDocument/2006/relationships/image"/><Relationship Id="rId19" Target="../media/image13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0.png" Type="http://schemas.openxmlformats.org/officeDocument/2006/relationships/image"/><Relationship Id="rId16" Target="../media/image141.svg" Type="http://schemas.openxmlformats.org/officeDocument/2006/relationships/image"/><Relationship Id="rId17" Target="../media/image142.png" Type="http://schemas.openxmlformats.org/officeDocument/2006/relationships/image"/><Relationship Id="rId18" Target="../media/image143.svg" Type="http://schemas.openxmlformats.org/officeDocument/2006/relationships/image"/><Relationship Id="rId19" Target="../media/image144.png" Type="http://schemas.openxmlformats.org/officeDocument/2006/relationships/image"/><Relationship Id="rId2" Target="../media/image1.jpeg" Type="http://schemas.openxmlformats.org/officeDocument/2006/relationships/image"/><Relationship Id="rId20" Target="../media/image145.png" Type="http://schemas.openxmlformats.org/officeDocument/2006/relationships/image"/><Relationship Id="rId21" Target="../media/image146.svg" Type="http://schemas.openxmlformats.org/officeDocument/2006/relationships/image"/><Relationship Id="rId22" Target="../media/image147.png" Type="http://schemas.openxmlformats.org/officeDocument/2006/relationships/image"/><Relationship Id="rId23" Target="../media/image148.svg" Type="http://schemas.openxmlformats.org/officeDocument/2006/relationships/image"/><Relationship Id="rId24" Target="../media/image149.png" Type="http://schemas.openxmlformats.org/officeDocument/2006/relationships/image"/><Relationship Id="rId25" Target="../media/image150.svg" Type="http://schemas.openxmlformats.org/officeDocument/2006/relationships/image"/><Relationship Id="rId26" Target="../media/image151.png" Type="http://schemas.openxmlformats.org/officeDocument/2006/relationships/image"/><Relationship Id="rId27" Target="../media/image152.svg" Type="http://schemas.openxmlformats.org/officeDocument/2006/relationships/image"/><Relationship Id="rId28" Target="../media/image127.png" Type="http://schemas.openxmlformats.org/officeDocument/2006/relationships/image"/><Relationship Id="rId29" Target="../media/image128.svg" Type="http://schemas.openxmlformats.org/officeDocument/2006/relationships/image"/><Relationship Id="rId3" Target="../media/image2.png" Type="http://schemas.openxmlformats.org/officeDocument/2006/relationships/image"/><Relationship Id="rId30" Target="../media/image153.png" Type="http://schemas.openxmlformats.org/officeDocument/2006/relationships/image"/><Relationship Id="rId31" Target="../media/image154.svg" Type="http://schemas.openxmlformats.org/officeDocument/2006/relationships/image"/><Relationship Id="rId32" Target="../media/image26.png" Type="http://schemas.openxmlformats.org/officeDocument/2006/relationships/image"/><Relationship Id="rId33" Target="../media/image45.png" Type="http://schemas.openxmlformats.org/officeDocument/2006/relationships/image"/><Relationship Id="rId34" Target="../media/image46.svg" Type="http://schemas.openxmlformats.org/officeDocument/2006/relationships/image"/><Relationship Id="rId35" Target="../media/image87.png" Type="http://schemas.openxmlformats.org/officeDocument/2006/relationships/image"/><Relationship Id="rId36" Target="../media/image88.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76.png" Type="http://schemas.openxmlformats.org/officeDocument/2006/relationships/image"/><Relationship Id="rId18" Target="../media/image77.png" Type="http://schemas.openxmlformats.org/officeDocument/2006/relationships/image"/><Relationship Id="rId19" Target="../media/image78.svg" Type="http://schemas.openxmlformats.org/officeDocument/2006/relationships/image"/><Relationship Id="rId2" Target="../media/image1.jpeg" Type="http://schemas.openxmlformats.org/officeDocument/2006/relationships/image"/><Relationship Id="rId20" Target="../media/image127.png" Type="http://schemas.openxmlformats.org/officeDocument/2006/relationships/image"/><Relationship Id="rId21" Target="../media/image128.svg" Type="http://schemas.openxmlformats.org/officeDocument/2006/relationships/image"/><Relationship Id="rId22" Target="../media/image68.png" Type="http://schemas.openxmlformats.org/officeDocument/2006/relationships/image"/><Relationship Id="rId23" Target="../media/image69.svg" Type="http://schemas.openxmlformats.org/officeDocument/2006/relationships/image"/><Relationship Id="rId24" Target="../media/image155.png" Type="http://schemas.openxmlformats.org/officeDocument/2006/relationships/image"/><Relationship Id="rId25" Target="../media/image156.svg" Type="http://schemas.openxmlformats.org/officeDocument/2006/relationships/image"/><Relationship Id="rId26" Target="../media/image157.png" Type="http://schemas.openxmlformats.org/officeDocument/2006/relationships/image"/><Relationship Id="rId27" Target="../media/image158.svg" Type="http://schemas.openxmlformats.org/officeDocument/2006/relationships/image"/><Relationship Id="rId28" Target="../media/image51.png" Type="http://schemas.openxmlformats.org/officeDocument/2006/relationships/image"/><Relationship Id="rId29" Target="../media/image71.png" Type="http://schemas.openxmlformats.org/officeDocument/2006/relationships/image"/><Relationship Id="rId3" Target="../media/image2.png" Type="http://schemas.openxmlformats.org/officeDocument/2006/relationships/image"/><Relationship Id="rId30" Target="../media/image72.svg" Type="http://schemas.openxmlformats.org/officeDocument/2006/relationships/image"/><Relationship Id="rId31" Target="../media/image159.png" Type="http://schemas.openxmlformats.org/officeDocument/2006/relationships/image"/><Relationship Id="rId32" Target="../media/image160.svg" Type="http://schemas.openxmlformats.org/officeDocument/2006/relationships/image"/><Relationship Id="rId33" Target="../media/image142.png" Type="http://schemas.openxmlformats.org/officeDocument/2006/relationships/image"/><Relationship Id="rId34" Target="../media/image143.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2.png" Type="http://schemas.openxmlformats.org/officeDocument/2006/relationships/image"/><Relationship Id="rId16" Target="../media/image143.svg" Type="http://schemas.openxmlformats.org/officeDocument/2006/relationships/image"/><Relationship Id="rId17" Target="../media/image147.png" Type="http://schemas.openxmlformats.org/officeDocument/2006/relationships/image"/><Relationship Id="rId18" Target="../media/image148.svg" Type="http://schemas.openxmlformats.org/officeDocument/2006/relationships/image"/><Relationship Id="rId19" Target="../media/image149.png" Type="http://schemas.openxmlformats.org/officeDocument/2006/relationships/image"/><Relationship Id="rId2" Target="../media/image1.jpeg" Type="http://schemas.openxmlformats.org/officeDocument/2006/relationships/image"/><Relationship Id="rId20" Target="../media/image150.svg" Type="http://schemas.openxmlformats.org/officeDocument/2006/relationships/image"/><Relationship Id="rId21" Target="../media/image87.png" Type="http://schemas.openxmlformats.org/officeDocument/2006/relationships/image"/><Relationship Id="rId22" Target="../media/image88.svg" Type="http://schemas.openxmlformats.org/officeDocument/2006/relationships/image"/><Relationship Id="rId23" Target="../media/image76.png" Type="http://schemas.openxmlformats.org/officeDocument/2006/relationships/image"/><Relationship Id="rId24" Target="../media/image27.png" Type="http://schemas.openxmlformats.org/officeDocument/2006/relationships/image"/><Relationship Id="rId25" Target="../media/image127.png" Type="http://schemas.openxmlformats.org/officeDocument/2006/relationships/image"/><Relationship Id="rId26" Target="../media/image128.svg" Type="http://schemas.openxmlformats.org/officeDocument/2006/relationships/image"/><Relationship Id="rId27" Target="../media/image51.png" Type="http://schemas.openxmlformats.org/officeDocument/2006/relationships/image"/><Relationship Id="rId28" Target="../media/image153.png" Type="http://schemas.openxmlformats.org/officeDocument/2006/relationships/image"/><Relationship Id="rId29" Target="../media/image154.svg" Type="http://schemas.openxmlformats.org/officeDocument/2006/relationships/image"/><Relationship Id="rId3" Target="../media/image2.png" Type="http://schemas.openxmlformats.org/officeDocument/2006/relationships/image"/><Relationship Id="rId30" Target="../media/image28.png" Type="http://schemas.openxmlformats.org/officeDocument/2006/relationships/image"/><Relationship Id="rId31" Target="../media/image29.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61.png" Type="http://schemas.openxmlformats.org/officeDocument/2006/relationships/image"/><Relationship Id="rId16" Target="../media/image162.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30.png" Type="http://schemas.openxmlformats.org/officeDocument/2006/relationships/image"/><Relationship Id="rId16" Target="../media/image31.png" Type="http://schemas.openxmlformats.org/officeDocument/2006/relationships/image"/><Relationship Id="rId17" Target="../media/image32.svg" Type="http://schemas.openxmlformats.org/officeDocument/2006/relationships/image"/><Relationship Id="rId18" Target="../media/image33.png" Type="http://schemas.openxmlformats.org/officeDocument/2006/relationships/image"/><Relationship Id="rId19" Target="../media/image34.svg" Type="http://schemas.openxmlformats.org/officeDocument/2006/relationships/image"/><Relationship Id="rId2" Target="../media/image1.jpeg" Type="http://schemas.openxmlformats.org/officeDocument/2006/relationships/image"/><Relationship Id="rId20" Target="../media/image35.png" Type="http://schemas.openxmlformats.org/officeDocument/2006/relationships/image"/><Relationship Id="rId21" Target="../media/image36.svg" Type="http://schemas.openxmlformats.org/officeDocument/2006/relationships/image"/><Relationship Id="rId22" Target="../media/image37.png" Type="http://schemas.openxmlformats.org/officeDocument/2006/relationships/image"/><Relationship Id="rId23" Target="../media/image38.svg" Type="http://schemas.openxmlformats.org/officeDocument/2006/relationships/image"/><Relationship Id="rId24" Target="../media/image39.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40.png" Type="http://schemas.openxmlformats.org/officeDocument/2006/relationships/image"/><Relationship Id="rId16" Target="../media/image41.png" Type="http://schemas.openxmlformats.org/officeDocument/2006/relationships/image"/><Relationship Id="rId17" Target="../media/image42.svg" Type="http://schemas.openxmlformats.org/officeDocument/2006/relationships/image"/><Relationship Id="rId18" Target="../media/image43.png" Type="http://schemas.openxmlformats.org/officeDocument/2006/relationships/image"/><Relationship Id="rId19" Target="../media/image44.svg" Type="http://schemas.openxmlformats.org/officeDocument/2006/relationships/image"/><Relationship Id="rId2" Target="../media/image1.jpeg" Type="http://schemas.openxmlformats.org/officeDocument/2006/relationships/image"/><Relationship Id="rId20" Target="../media/image45.png" Type="http://schemas.openxmlformats.org/officeDocument/2006/relationships/image"/><Relationship Id="rId21" Target="../media/image46.svg" Type="http://schemas.openxmlformats.org/officeDocument/2006/relationships/image"/><Relationship Id="rId22" Target="../media/image47.png" Type="http://schemas.openxmlformats.org/officeDocument/2006/relationships/image"/><Relationship Id="rId23" Target="../media/image48.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49.png" Type="http://schemas.openxmlformats.org/officeDocument/2006/relationships/image"/><Relationship Id="rId16" Target="../media/image50.svg" Type="http://schemas.openxmlformats.org/officeDocument/2006/relationships/image"/><Relationship Id="rId17" Target="../media/image51.pn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1.jpeg" Type="http://schemas.openxmlformats.org/officeDocument/2006/relationships/image"/><Relationship Id="rId20" Target="../media/image52.png" Type="http://schemas.openxmlformats.org/officeDocument/2006/relationships/image"/><Relationship Id="rId21" Target="../media/image53.svg" Type="http://schemas.openxmlformats.org/officeDocument/2006/relationships/image"/><Relationship Id="rId22" Target="../media/image28.png" Type="http://schemas.openxmlformats.org/officeDocument/2006/relationships/image"/><Relationship Id="rId23" Target="../media/image29.svg" Type="http://schemas.openxmlformats.org/officeDocument/2006/relationships/image"/><Relationship Id="rId24" Target="../media/image22.png" Type="http://schemas.openxmlformats.org/officeDocument/2006/relationships/image"/><Relationship Id="rId25" Target="../media/image23.svg" Type="http://schemas.openxmlformats.org/officeDocument/2006/relationships/image"/><Relationship Id="rId26" Target="../media/image54.png" Type="http://schemas.openxmlformats.org/officeDocument/2006/relationships/image"/><Relationship Id="rId27" Target="../media/image55.svg" Type="http://schemas.openxmlformats.org/officeDocument/2006/relationships/image"/><Relationship Id="rId28" Target="../media/image56.png" Type="http://schemas.openxmlformats.org/officeDocument/2006/relationships/image"/><Relationship Id="rId29" Target="../media/image57.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17" Target="../media/image58.png" Type="http://schemas.openxmlformats.org/officeDocument/2006/relationships/image"/><Relationship Id="rId18" Target="../media/image59.svg" Type="http://schemas.openxmlformats.org/officeDocument/2006/relationships/image"/><Relationship Id="rId19" Target="../media/image60.png" Type="http://schemas.openxmlformats.org/officeDocument/2006/relationships/image"/><Relationship Id="rId2" Target="../media/image1.jpeg" Type="http://schemas.openxmlformats.org/officeDocument/2006/relationships/image"/><Relationship Id="rId20" Target="../media/image61.svg" Type="http://schemas.openxmlformats.org/officeDocument/2006/relationships/image"/><Relationship Id="rId21" Target="../media/image51.png" Type="http://schemas.openxmlformats.org/officeDocument/2006/relationships/image"/><Relationship Id="rId22" Target="../media/image62.png" Type="http://schemas.openxmlformats.org/officeDocument/2006/relationships/image"/><Relationship Id="rId23" Target="../media/image63.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64.png" Type="http://schemas.openxmlformats.org/officeDocument/2006/relationships/image"/><Relationship Id="rId16" Target="../media/image65.svg" Type="http://schemas.openxmlformats.org/officeDocument/2006/relationships/image"/><Relationship Id="rId17" Target="../media/image26.png" Type="http://schemas.openxmlformats.org/officeDocument/2006/relationships/image"/><Relationship Id="rId18" Target="../media/image66.png" Type="http://schemas.openxmlformats.org/officeDocument/2006/relationships/image"/><Relationship Id="rId19" Target="../media/image67.svg" Type="http://schemas.openxmlformats.org/officeDocument/2006/relationships/image"/><Relationship Id="rId2" Target="../media/image1.jpeg" Type="http://schemas.openxmlformats.org/officeDocument/2006/relationships/image"/><Relationship Id="rId20" Target="../media/image68.png" Type="http://schemas.openxmlformats.org/officeDocument/2006/relationships/image"/><Relationship Id="rId21" Target="../media/image69.svg" Type="http://schemas.openxmlformats.org/officeDocument/2006/relationships/image"/><Relationship Id="rId22" Target="../media/image70.png" Type="http://schemas.openxmlformats.org/officeDocument/2006/relationships/image"/><Relationship Id="rId23" Target="../media/image71.png" Type="http://schemas.openxmlformats.org/officeDocument/2006/relationships/image"/><Relationship Id="rId24" Target="../media/image72.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73.png" Type="http://schemas.openxmlformats.org/officeDocument/2006/relationships/image"/><Relationship Id="rId16" Target="../media/image74.png" Type="http://schemas.openxmlformats.org/officeDocument/2006/relationships/image"/><Relationship Id="rId17" Target="../media/image75.svg" Type="http://schemas.openxmlformats.org/officeDocument/2006/relationships/image"/><Relationship Id="rId18" Target="../media/image76.png" Type="http://schemas.openxmlformats.org/officeDocument/2006/relationships/image"/><Relationship Id="rId19" Target="../media/image77.png" Type="http://schemas.openxmlformats.org/officeDocument/2006/relationships/image"/><Relationship Id="rId2" Target="../media/image1.jpeg" Type="http://schemas.openxmlformats.org/officeDocument/2006/relationships/image"/><Relationship Id="rId20" Target="../media/image78.svg" Type="http://schemas.openxmlformats.org/officeDocument/2006/relationships/image"/><Relationship Id="rId21" Target="../media/image79.png" Type="http://schemas.openxmlformats.org/officeDocument/2006/relationships/image"/><Relationship Id="rId22" Target="../media/image80.svg" Type="http://schemas.openxmlformats.org/officeDocument/2006/relationships/image"/><Relationship Id="rId23" Target="../media/image81.png" Type="http://schemas.openxmlformats.org/officeDocument/2006/relationships/image"/><Relationship Id="rId24" Target="../media/image82.svg" Type="http://schemas.openxmlformats.org/officeDocument/2006/relationships/image"/><Relationship Id="rId25" Target="../media/image83.png" Type="http://schemas.openxmlformats.org/officeDocument/2006/relationships/image"/><Relationship Id="rId26" Target="../media/image84.svg" Type="http://schemas.openxmlformats.org/officeDocument/2006/relationships/image"/><Relationship Id="rId27" Target="../media/image85.png" Type="http://schemas.openxmlformats.org/officeDocument/2006/relationships/image"/><Relationship Id="rId28" Target="../media/image86.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87.png" Type="http://schemas.openxmlformats.org/officeDocument/2006/relationships/image"/><Relationship Id="rId16" Target="../media/image88.svg" Type="http://schemas.openxmlformats.org/officeDocument/2006/relationships/image"/><Relationship Id="rId17" Target="../media/image89.png" Type="http://schemas.openxmlformats.org/officeDocument/2006/relationships/image"/><Relationship Id="rId18" Target="../media/image90.svg" Type="http://schemas.openxmlformats.org/officeDocument/2006/relationships/image"/><Relationship Id="rId19" Target="../media/image20.png" Type="http://schemas.openxmlformats.org/officeDocument/2006/relationships/image"/><Relationship Id="rId2" Target="../media/image1.jpeg" Type="http://schemas.openxmlformats.org/officeDocument/2006/relationships/image"/><Relationship Id="rId20" Target="../media/image21.svg" Type="http://schemas.openxmlformats.org/officeDocument/2006/relationships/image"/><Relationship Id="rId21" Target="../media/image91.png" Type="http://schemas.openxmlformats.org/officeDocument/2006/relationships/image"/><Relationship Id="rId22" Target="../media/image92.svg" Type="http://schemas.openxmlformats.org/officeDocument/2006/relationships/image"/><Relationship Id="rId23" Target="../media/image93.png" Type="http://schemas.openxmlformats.org/officeDocument/2006/relationships/image"/><Relationship Id="rId24" Target="../media/image94.svg" Type="http://schemas.openxmlformats.org/officeDocument/2006/relationships/image"/><Relationship Id="rId25" Target="../media/image77.png" Type="http://schemas.openxmlformats.org/officeDocument/2006/relationships/image"/><Relationship Id="rId26" Target="../media/image78.svg" Type="http://schemas.openxmlformats.org/officeDocument/2006/relationships/image"/><Relationship Id="rId27" Target="../media/image71.png" Type="http://schemas.openxmlformats.org/officeDocument/2006/relationships/image"/><Relationship Id="rId28" Target="../media/image72.svg" Type="http://schemas.openxmlformats.org/officeDocument/2006/relationships/image"/><Relationship Id="rId29" Target="../media/image68.png" Type="http://schemas.openxmlformats.org/officeDocument/2006/relationships/image"/><Relationship Id="rId3" Target="../media/image2.png" Type="http://schemas.openxmlformats.org/officeDocument/2006/relationships/image"/><Relationship Id="rId30" Target="../media/image69.svg" Type="http://schemas.openxmlformats.org/officeDocument/2006/relationships/image"/><Relationship Id="rId31" Target="../media/image95.png" Type="http://schemas.openxmlformats.org/officeDocument/2006/relationships/image"/><Relationship Id="rId32" Target="../media/image96.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76.png" Type="http://schemas.openxmlformats.org/officeDocument/2006/relationships/image"/><Relationship Id="rId16" Target="../media/image62.png" Type="http://schemas.openxmlformats.org/officeDocument/2006/relationships/image"/><Relationship Id="rId17" Target="../media/image63.svg" Type="http://schemas.openxmlformats.org/officeDocument/2006/relationships/image"/><Relationship Id="rId18" Target="../media/image51.png" Type="http://schemas.openxmlformats.org/officeDocument/2006/relationships/image"/><Relationship Id="rId19" Target="../media/image73.png" Type="http://schemas.openxmlformats.org/officeDocument/2006/relationships/image"/><Relationship Id="rId2" Target="../media/image1.jpeg" Type="http://schemas.openxmlformats.org/officeDocument/2006/relationships/image"/><Relationship Id="rId20" Target="../media/image77.png" Type="http://schemas.openxmlformats.org/officeDocument/2006/relationships/image"/><Relationship Id="rId21" Target="../media/image78.svg" Type="http://schemas.openxmlformats.org/officeDocument/2006/relationships/image"/><Relationship Id="rId22" Target="../media/image22.png" Type="http://schemas.openxmlformats.org/officeDocument/2006/relationships/image"/><Relationship Id="rId23" Target="../media/image23.svg" Type="http://schemas.openxmlformats.org/officeDocument/2006/relationships/image"/><Relationship Id="rId24" Target="../media/image74.png" Type="http://schemas.openxmlformats.org/officeDocument/2006/relationships/image"/><Relationship Id="rId25" Target="../media/image75.svg" Type="http://schemas.openxmlformats.org/officeDocument/2006/relationships/image"/><Relationship Id="rId26" Target="../media/image87.png" Type="http://schemas.openxmlformats.org/officeDocument/2006/relationships/image"/><Relationship Id="rId27" Target="../media/image88.svg" Type="http://schemas.openxmlformats.org/officeDocument/2006/relationships/image"/><Relationship Id="rId28" Target="../media/image28.png" Type="http://schemas.openxmlformats.org/officeDocument/2006/relationships/image"/><Relationship Id="rId29" Target="../media/image29.svg" Type="http://schemas.openxmlformats.org/officeDocument/2006/relationships/image"/><Relationship Id="rId3" Target="../media/image2.png" Type="http://schemas.openxmlformats.org/officeDocument/2006/relationships/image"/><Relationship Id="rId30" Target="../media/image97.png" Type="http://schemas.openxmlformats.org/officeDocument/2006/relationships/image"/><Relationship Id="rId31" Target="../media/image98.svg" Type="http://schemas.openxmlformats.org/officeDocument/2006/relationships/image"/><Relationship Id="rId32" Target="../media/image47.png" Type="http://schemas.openxmlformats.org/officeDocument/2006/relationships/image"/><Relationship Id="rId33" Target="../media/image48.svg" Type="http://schemas.openxmlformats.org/officeDocument/2006/relationships/image"/><Relationship Id="rId34" Target="../media/image99.png" Type="http://schemas.openxmlformats.org/officeDocument/2006/relationships/image"/><Relationship Id="rId35" Target="../media/image100.svg" Type="http://schemas.openxmlformats.org/officeDocument/2006/relationships/image"/><Relationship Id="rId36" Target="../media/image33.png" Type="http://schemas.openxmlformats.org/officeDocument/2006/relationships/image"/><Relationship Id="rId37" Target="../media/image34.svg" Type="http://schemas.openxmlformats.org/officeDocument/2006/relationships/image"/><Relationship Id="rId38" Target="../media/image68.png" Type="http://schemas.openxmlformats.org/officeDocument/2006/relationships/image"/><Relationship Id="rId39" Target="../media/image69.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412302" y="6953312"/>
            <a:ext cx="6882003" cy="8229600"/>
          </a:xfrm>
          <a:custGeom>
            <a:avLst/>
            <a:gdLst/>
            <a:ahLst/>
            <a:cxnLst/>
            <a:rect r="r" b="b" t="t" l="l"/>
            <a:pathLst>
              <a:path h="8229600" w="6882003">
                <a:moveTo>
                  <a:pt x="0" y="0"/>
                </a:moveTo>
                <a:lnTo>
                  <a:pt x="6882004" y="0"/>
                </a:lnTo>
                <a:lnTo>
                  <a:pt x="688200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3875000">
            <a:off x="13611321" y="-5500401"/>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5867952" y="8956803"/>
            <a:ext cx="16230600" cy="3130187"/>
          </a:xfrm>
          <a:custGeom>
            <a:avLst/>
            <a:gdLst/>
            <a:ahLst/>
            <a:cxnLst/>
            <a:rect r="r" b="b" t="t" l="l"/>
            <a:pathLst>
              <a:path h="3130187" w="16230600">
                <a:moveTo>
                  <a:pt x="0" y="0"/>
                </a:moveTo>
                <a:lnTo>
                  <a:pt x="16230600" y="0"/>
                </a:lnTo>
                <a:lnTo>
                  <a:pt x="16230600" y="3130187"/>
                </a:lnTo>
                <a:lnTo>
                  <a:pt x="0" y="3130187"/>
                </a:lnTo>
                <a:lnTo>
                  <a:pt x="0" y="0"/>
                </a:lnTo>
                <a:close/>
              </a:path>
            </a:pathLst>
          </a:custGeom>
          <a:blipFill>
            <a:blip r:embed="rId4"/>
            <a:stretch>
              <a:fillRect l="0" t="0" r="0" b="0"/>
            </a:stretch>
          </a:blipFill>
        </p:spPr>
      </p:sp>
      <p:sp>
        <p:nvSpPr>
          <p:cNvPr name="Freeform 6" id="6"/>
          <p:cNvSpPr/>
          <p:nvPr/>
        </p:nvSpPr>
        <p:spPr>
          <a:xfrm flipH="false" flipV="false" rot="9895434">
            <a:off x="-5876030" y="-1304097"/>
            <a:ext cx="16230600" cy="3130187"/>
          </a:xfrm>
          <a:custGeom>
            <a:avLst/>
            <a:gdLst/>
            <a:ahLst/>
            <a:cxnLst/>
            <a:rect r="r" b="b" t="t" l="l"/>
            <a:pathLst>
              <a:path h="3130187" w="16230600">
                <a:moveTo>
                  <a:pt x="0" y="0"/>
                </a:moveTo>
                <a:lnTo>
                  <a:pt x="16230600" y="0"/>
                </a:lnTo>
                <a:lnTo>
                  <a:pt x="16230600" y="3130187"/>
                </a:lnTo>
                <a:lnTo>
                  <a:pt x="0" y="3130187"/>
                </a:lnTo>
                <a:lnTo>
                  <a:pt x="0" y="0"/>
                </a:lnTo>
                <a:close/>
              </a:path>
            </a:pathLst>
          </a:custGeom>
          <a:blipFill>
            <a:blip r:embed="rId4"/>
            <a:stretch>
              <a:fillRect l="0" t="0" r="0" b="0"/>
            </a:stretch>
          </a:blipFill>
        </p:spPr>
      </p:sp>
      <p:sp>
        <p:nvSpPr>
          <p:cNvPr name="Freeform 7" id="7"/>
          <p:cNvSpPr/>
          <p:nvPr/>
        </p:nvSpPr>
        <p:spPr>
          <a:xfrm flipH="false" flipV="false" rot="-783414">
            <a:off x="15053336" y="9010712"/>
            <a:ext cx="7116792" cy="4114800"/>
          </a:xfrm>
          <a:custGeom>
            <a:avLst/>
            <a:gdLst/>
            <a:ahLst/>
            <a:cxnLst/>
            <a:rect r="r" b="b" t="t" l="l"/>
            <a:pathLst>
              <a:path h="4114800" w="7116792">
                <a:moveTo>
                  <a:pt x="0" y="0"/>
                </a:moveTo>
                <a:lnTo>
                  <a:pt x="7116793" y="0"/>
                </a:lnTo>
                <a:lnTo>
                  <a:pt x="711679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211521" y="-490474"/>
            <a:ext cx="7315200" cy="1502941"/>
          </a:xfrm>
          <a:custGeom>
            <a:avLst/>
            <a:gdLst/>
            <a:ahLst/>
            <a:cxnLst/>
            <a:rect r="r" b="b" t="t" l="l"/>
            <a:pathLst>
              <a:path h="1502941" w="7315200">
                <a:moveTo>
                  <a:pt x="0" y="0"/>
                </a:moveTo>
                <a:lnTo>
                  <a:pt x="7315200" y="0"/>
                </a:lnTo>
                <a:lnTo>
                  <a:pt x="7315200" y="1502941"/>
                </a:lnTo>
                <a:lnTo>
                  <a:pt x="0" y="15029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824735" y="9655636"/>
            <a:ext cx="7315200" cy="2824953"/>
          </a:xfrm>
          <a:custGeom>
            <a:avLst/>
            <a:gdLst/>
            <a:ahLst/>
            <a:cxnLst/>
            <a:rect r="r" b="b" t="t" l="l"/>
            <a:pathLst>
              <a:path h="2824953" w="7315200">
                <a:moveTo>
                  <a:pt x="0" y="0"/>
                </a:moveTo>
                <a:lnTo>
                  <a:pt x="7315200" y="0"/>
                </a:lnTo>
                <a:lnTo>
                  <a:pt x="7315200" y="2824953"/>
                </a:lnTo>
                <a:lnTo>
                  <a:pt x="0" y="28249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115394" y="5986612"/>
            <a:ext cx="15013121" cy="1811073"/>
          </a:xfrm>
          <a:custGeom>
            <a:avLst/>
            <a:gdLst/>
            <a:ahLst/>
            <a:cxnLst/>
            <a:rect r="r" b="b" t="t" l="l"/>
            <a:pathLst>
              <a:path h="1811073" w="15013121">
                <a:moveTo>
                  <a:pt x="0" y="0"/>
                </a:moveTo>
                <a:lnTo>
                  <a:pt x="15013122" y="0"/>
                </a:lnTo>
                <a:lnTo>
                  <a:pt x="15013122" y="1811073"/>
                </a:lnTo>
                <a:lnTo>
                  <a:pt x="0" y="18110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425450" y="8864931"/>
            <a:ext cx="5329440" cy="1124027"/>
          </a:xfrm>
          <a:custGeom>
            <a:avLst/>
            <a:gdLst/>
            <a:ahLst/>
            <a:cxnLst/>
            <a:rect r="r" b="b" t="t" l="l"/>
            <a:pathLst>
              <a:path h="1124027" w="5329440">
                <a:moveTo>
                  <a:pt x="0" y="0"/>
                </a:moveTo>
                <a:lnTo>
                  <a:pt x="5329440" y="0"/>
                </a:lnTo>
                <a:lnTo>
                  <a:pt x="5329440" y="1124028"/>
                </a:lnTo>
                <a:lnTo>
                  <a:pt x="0" y="11240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2516744">
            <a:off x="-2565790" y="2454706"/>
            <a:ext cx="7315200" cy="3630999"/>
          </a:xfrm>
          <a:custGeom>
            <a:avLst/>
            <a:gdLst/>
            <a:ahLst/>
            <a:cxnLst/>
            <a:rect r="r" b="b" t="t" l="l"/>
            <a:pathLst>
              <a:path h="3630999" w="7315200">
                <a:moveTo>
                  <a:pt x="0" y="0"/>
                </a:moveTo>
                <a:lnTo>
                  <a:pt x="7315200" y="0"/>
                </a:lnTo>
                <a:lnTo>
                  <a:pt x="7315200" y="3630999"/>
                </a:lnTo>
                <a:lnTo>
                  <a:pt x="0" y="363099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1675212">
            <a:off x="5403884" y="-1465600"/>
            <a:ext cx="7315200" cy="2274362"/>
          </a:xfrm>
          <a:custGeom>
            <a:avLst/>
            <a:gdLst/>
            <a:ahLst/>
            <a:cxnLst/>
            <a:rect r="r" b="b" t="t" l="l"/>
            <a:pathLst>
              <a:path h="2274362" w="7315200">
                <a:moveTo>
                  <a:pt x="0" y="0"/>
                </a:moveTo>
                <a:lnTo>
                  <a:pt x="7315200" y="0"/>
                </a:lnTo>
                <a:lnTo>
                  <a:pt x="7315200" y="2274362"/>
                </a:lnTo>
                <a:lnTo>
                  <a:pt x="0" y="227436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6209848" y="548732"/>
            <a:ext cx="3815542" cy="4114800"/>
          </a:xfrm>
          <a:custGeom>
            <a:avLst/>
            <a:gdLst/>
            <a:ahLst/>
            <a:cxnLst/>
            <a:rect r="r" b="b" t="t" l="l"/>
            <a:pathLst>
              <a:path h="4114800" w="3815542">
                <a:moveTo>
                  <a:pt x="0" y="0"/>
                </a:moveTo>
                <a:lnTo>
                  <a:pt x="3815542" y="0"/>
                </a:lnTo>
                <a:lnTo>
                  <a:pt x="3815542"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13933048" y="4014405"/>
            <a:ext cx="4553602" cy="4114800"/>
          </a:xfrm>
          <a:custGeom>
            <a:avLst/>
            <a:gdLst/>
            <a:ahLst/>
            <a:cxnLst/>
            <a:rect r="r" b="b" t="t" l="l"/>
            <a:pathLst>
              <a:path h="4114800" w="4553602">
                <a:moveTo>
                  <a:pt x="0" y="0"/>
                </a:moveTo>
                <a:lnTo>
                  <a:pt x="4553601" y="0"/>
                </a:lnTo>
                <a:lnTo>
                  <a:pt x="4553601"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0">
            <a:off x="5839508" y="6407097"/>
            <a:ext cx="3665913" cy="4114800"/>
          </a:xfrm>
          <a:custGeom>
            <a:avLst/>
            <a:gdLst/>
            <a:ahLst/>
            <a:cxnLst/>
            <a:rect r="r" b="b" t="t" l="l"/>
            <a:pathLst>
              <a:path h="4114800" w="3665913">
                <a:moveTo>
                  <a:pt x="0" y="0"/>
                </a:moveTo>
                <a:lnTo>
                  <a:pt x="3665912" y="0"/>
                </a:lnTo>
                <a:lnTo>
                  <a:pt x="3665912" y="4114800"/>
                </a:lnTo>
                <a:lnTo>
                  <a:pt x="0" y="411480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false" flipV="false" rot="0">
            <a:off x="11152278" y="7129112"/>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18" id="18"/>
          <p:cNvSpPr txBox="true"/>
          <p:nvPr/>
        </p:nvSpPr>
        <p:spPr>
          <a:xfrm rot="0">
            <a:off x="2489417" y="1509176"/>
            <a:ext cx="13556715" cy="4172611"/>
          </a:xfrm>
          <a:prstGeom prst="rect">
            <a:avLst/>
          </a:prstGeom>
        </p:spPr>
        <p:txBody>
          <a:bodyPr anchor="t" rtlCol="false" tIns="0" lIns="0" bIns="0" rIns="0">
            <a:spAutoFit/>
          </a:bodyPr>
          <a:lstStyle/>
          <a:p>
            <a:pPr algn="ctr">
              <a:lnSpc>
                <a:spcPts val="16763"/>
              </a:lnSpc>
            </a:pPr>
            <a:r>
              <a:rPr lang="en-US" sz="11973">
                <a:solidFill>
                  <a:srgbClr val="000000"/>
                </a:solidFill>
                <a:latin typeface="Greenth Grunge"/>
                <a:ea typeface="Greenth Grunge"/>
                <a:cs typeface="Greenth Grunge"/>
                <a:sym typeface="Greenth Grunge"/>
              </a:rPr>
              <a:t>ETYKA W HAKERSTWIE</a:t>
            </a:r>
          </a:p>
        </p:txBody>
      </p:sp>
      <p:sp>
        <p:nvSpPr>
          <p:cNvPr name="Freeform 19" id="19"/>
          <p:cNvSpPr/>
          <p:nvPr/>
        </p:nvSpPr>
        <p:spPr>
          <a:xfrm flipH="false" flipV="false" rot="0">
            <a:off x="7426411" y="1168170"/>
            <a:ext cx="5302327" cy="5083223"/>
          </a:xfrm>
          <a:custGeom>
            <a:avLst/>
            <a:gdLst/>
            <a:ahLst/>
            <a:cxnLst/>
            <a:rect r="r" b="b" t="t" l="l"/>
            <a:pathLst>
              <a:path h="5083223" w="5302327">
                <a:moveTo>
                  <a:pt x="0" y="0"/>
                </a:moveTo>
                <a:lnTo>
                  <a:pt x="5302327" y="0"/>
                </a:lnTo>
                <a:lnTo>
                  <a:pt x="5302327" y="5083223"/>
                </a:lnTo>
                <a:lnTo>
                  <a:pt x="0" y="5083223"/>
                </a:lnTo>
                <a:lnTo>
                  <a:pt x="0" y="0"/>
                </a:lnTo>
                <a:close/>
              </a:path>
            </a:pathLst>
          </a:custGeom>
          <a:blipFill>
            <a:blip r:embed="rId27">
              <a:alphaModFix amt="30000"/>
            </a:blip>
            <a:stretch>
              <a:fillRect l="0" t="0" r="0" b="0"/>
            </a:stretch>
          </a:blipFill>
        </p:spPr>
      </p:sp>
      <p:sp>
        <p:nvSpPr>
          <p:cNvPr name="Freeform 20" id="20"/>
          <p:cNvSpPr/>
          <p:nvPr/>
        </p:nvSpPr>
        <p:spPr>
          <a:xfrm flipH="false" flipV="false" rot="0">
            <a:off x="1354821" y="1228960"/>
            <a:ext cx="4721774" cy="4842845"/>
          </a:xfrm>
          <a:custGeom>
            <a:avLst/>
            <a:gdLst/>
            <a:ahLst/>
            <a:cxnLst/>
            <a:rect r="r" b="b" t="t" l="l"/>
            <a:pathLst>
              <a:path h="4842845" w="4721774">
                <a:moveTo>
                  <a:pt x="0" y="0"/>
                </a:moveTo>
                <a:lnTo>
                  <a:pt x="4721774" y="0"/>
                </a:lnTo>
                <a:lnTo>
                  <a:pt x="4721774" y="4842845"/>
                </a:lnTo>
                <a:lnTo>
                  <a:pt x="0" y="4842845"/>
                </a:lnTo>
                <a:lnTo>
                  <a:pt x="0" y="0"/>
                </a:lnTo>
                <a:close/>
              </a:path>
            </a:pathLst>
          </a:custGeom>
          <a:blipFill>
            <a:blip r:embed="rId28">
              <a:alphaModFix amt="18000"/>
            </a:blip>
            <a:stretch>
              <a:fillRect l="0" t="0" r="0" b="0"/>
            </a:stretch>
          </a:blipFill>
        </p:spPr>
      </p:sp>
      <p:sp>
        <p:nvSpPr>
          <p:cNvPr name="Freeform 21" id="21"/>
          <p:cNvSpPr/>
          <p:nvPr/>
        </p:nvSpPr>
        <p:spPr>
          <a:xfrm flipH="false" flipV="false" rot="0">
            <a:off x="11908801" y="-983265"/>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2" id="22"/>
          <p:cNvSpPr/>
          <p:nvPr/>
        </p:nvSpPr>
        <p:spPr>
          <a:xfrm flipH="false" flipV="false" rot="0">
            <a:off x="1091810" y="5626015"/>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29">
              <a:alphaModFix amt="27000"/>
              <a:extLst>
                <a:ext uri="{96DAC541-7B7A-43D3-8B79-37D633B846F1}">
                  <asvg:svgBlip xmlns:asvg="http://schemas.microsoft.com/office/drawing/2016/SVG/main" r:embed="rId3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9144000" y="1901384"/>
            <a:ext cx="355147" cy="266037"/>
          </a:xfrm>
          <a:custGeom>
            <a:avLst/>
            <a:gdLst/>
            <a:ahLst/>
            <a:cxnLst/>
            <a:rect r="r" b="b" t="t" l="l"/>
            <a:pathLst>
              <a:path h="266037" w="355147">
                <a:moveTo>
                  <a:pt x="0" y="0"/>
                </a:moveTo>
                <a:lnTo>
                  <a:pt x="355147" y="0"/>
                </a:lnTo>
                <a:lnTo>
                  <a:pt x="355147" y="266038"/>
                </a:lnTo>
                <a:lnTo>
                  <a:pt x="0" y="2660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537998" y="4909705"/>
            <a:ext cx="4214413" cy="4114800"/>
          </a:xfrm>
          <a:custGeom>
            <a:avLst/>
            <a:gdLst/>
            <a:ahLst/>
            <a:cxnLst/>
            <a:rect r="r" b="b" t="t" l="l"/>
            <a:pathLst>
              <a:path h="4114800" w="4214413">
                <a:moveTo>
                  <a:pt x="0" y="0"/>
                </a:moveTo>
                <a:lnTo>
                  <a:pt x="4214413" y="0"/>
                </a:lnTo>
                <a:lnTo>
                  <a:pt x="4214413"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1781433" y="8339621"/>
            <a:ext cx="3306803" cy="4114800"/>
          </a:xfrm>
          <a:custGeom>
            <a:avLst/>
            <a:gdLst/>
            <a:ahLst/>
            <a:cxnLst/>
            <a:rect r="r" b="b" t="t" l="l"/>
            <a:pathLst>
              <a:path h="4114800" w="3306803">
                <a:moveTo>
                  <a:pt x="0" y="0"/>
                </a:moveTo>
                <a:lnTo>
                  <a:pt x="3306803" y="0"/>
                </a:lnTo>
                <a:lnTo>
                  <a:pt x="3306803"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5" id="15"/>
          <p:cNvSpPr txBox="true"/>
          <p:nvPr/>
        </p:nvSpPr>
        <p:spPr>
          <a:xfrm rot="0">
            <a:off x="2676415" y="3684766"/>
            <a:ext cx="12466841" cy="4172193"/>
          </a:xfrm>
          <a:prstGeom prst="rect">
            <a:avLst/>
          </a:prstGeom>
        </p:spPr>
        <p:txBody>
          <a:bodyPr anchor="t" rtlCol="false" tIns="0" lIns="0" bIns="0" rIns="0">
            <a:spAutoFit/>
          </a:bodyPr>
          <a:lstStyle/>
          <a:p>
            <a:pPr algn="ctr">
              <a:lnSpc>
                <a:spcPts val="4186"/>
              </a:lnSpc>
            </a:pPr>
            <a:r>
              <a:rPr lang="en-US" sz="2990">
                <a:solidFill>
                  <a:srgbClr val="000000"/>
                </a:solidFill>
                <a:latin typeface="Space Mono"/>
                <a:ea typeface="Space Mono"/>
                <a:cs typeface="Space Mono"/>
                <a:sym typeface="Space Mono"/>
              </a:rPr>
              <a:t>Dlaczego etyka jest ważna w IT?:</a:t>
            </a:r>
          </a:p>
          <a:p>
            <a:pPr algn="ctr" marL="645631" indent="-322815" lvl="1">
              <a:lnSpc>
                <a:spcPts val="4186"/>
              </a:lnSpc>
              <a:buFont typeface="Arial"/>
              <a:buChar char="•"/>
            </a:pPr>
            <a:r>
              <a:rPr lang="en-US" sz="2990">
                <a:solidFill>
                  <a:srgbClr val="000000"/>
                </a:solidFill>
                <a:latin typeface="Space Mono"/>
                <a:ea typeface="Space Mono"/>
                <a:cs typeface="Space Mono"/>
                <a:sym typeface="Space Mono"/>
              </a:rPr>
              <a:t>Utrzymywanie zaufania użytkowników do technologii.</a:t>
            </a:r>
          </a:p>
          <a:p>
            <a:pPr algn="ctr" marL="645631" indent="-322815" lvl="1">
              <a:lnSpc>
                <a:spcPts val="4186"/>
              </a:lnSpc>
              <a:buFont typeface="Arial"/>
              <a:buChar char="•"/>
            </a:pPr>
            <a:r>
              <a:rPr lang="en-US" sz="2990">
                <a:solidFill>
                  <a:srgbClr val="000000"/>
                </a:solidFill>
                <a:latin typeface="Space Mono"/>
                <a:ea typeface="Space Mono"/>
                <a:cs typeface="Space Mono"/>
                <a:sym typeface="Space Mono"/>
              </a:rPr>
              <a:t>Zapewnienie bezpieczeństwa systemów informacyjnych.</a:t>
            </a:r>
          </a:p>
          <a:p>
            <a:pPr algn="ctr" marL="645631" indent="-322815" lvl="1">
              <a:lnSpc>
                <a:spcPts val="4186"/>
              </a:lnSpc>
              <a:buFont typeface="Arial"/>
              <a:buChar char="•"/>
            </a:pPr>
            <a:r>
              <a:rPr lang="en-US" sz="2990">
                <a:solidFill>
                  <a:srgbClr val="000000"/>
                </a:solidFill>
                <a:latin typeface="Space Mono"/>
                <a:ea typeface="Space Mono"/>
                <a:cs typeface="Space Mono"/>
                <a:sym typeface="Space Mono"/>
              </a:rPr>
              <a:t>Zwiększenie odpowiedzialności społecznej firm technologicznych.</a:t>
            </a:r>
          </a:p>
          <a:p>
            <a:pPr algn="ctr" marL="645631" indent="-322815" lvl="1">
              <a:lnSpc>
                <a:spcPts val="4186"/>
              </a:lnSpc>
              <a:buFont typeface="Arial"/>
              <a:buChar char="•"/>
            </a:pPr>
            <a:r>
              <a:rPr lang="en-US" sz="2990">
                <a:solidFill>
                  <a:srgbClr val="000000"/>
                </a:solidFill>
                <a:latin typeface="Space Mono"/>
                <a:ea typeface="Space Mono"/>
                <a:cs typeface="Space Mono"/>
                <a:sym typeface="Space Mono"/>
              </a:rPr>
              <a:t>Zapobieganie nadużyciom i nieuczciwym praktykom.</a:t>
            </a:r>
          </a:p>
          <a:p>
            <a:pPr algn="ctr">
              <a:lnSpc>
                <a:spcPts val="4186"/>
              </a:lnSpc>
            </a:pPr>
          </a:p>
        </p:txBody>
      </p:sp>
      <p:sp>
        <p:nvSpPr>
          <p:cNvPr name="Freeform 16" id="16"/>
          <p:cNvSpPr/>
          <p:nvPr/>
        </p:nvSpPr>
        <p:spPr>
          <a:xfrm flipH="false" flipV="false" rot="0">
            <a:off x="4558910" y="7714788"/>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7" id="17"/>
          <p:cNvSpPr/>
          <p:nvPr/>
        </p:nvSpPr>
        <p:spPr>
          <a:xfrm flipH="false" flipV="false" rot="0">
            <a:off x="14988777" y="794905"/>
            <a:ext cx="7267766" cy="8229600"/>
          </a:xfrm>
          <a:custGeom>
            <a:avLst/>
            <a:gdLst/>
            <a:ahLst/>
            <a:cxnLst/>
            <a:rect r="r" b="b" t="t" l="l"/>
            <a:pathLst>
              <a:path h="8229600" w="7267766">
                <a:moveTo>
                  <a:pt x="0" y="0"/>
                </a:moveTo>
                <a:lnTo>
                  <a:pt x="7267765" y="0"/>
                </a:lnTo>
                <a:lnTo>
                  <a:pt x="7267765" y="8229600"/>
                </a:lnTo>
                <a:lnTo>
                  <a:pt x="0" y="8229600"/>
                </a:lnTo>
                <a:lnTo>
                  <a:pt x="0" y="0"/>
                </a:lnTo>
                <a:close/>
              </a:path>
            </a:pathLst>
          </a:custGeom>
          <a:blipFill>
            <a:blip r:embed="rId23"/>
            <a:stretch>
              <a:fillRect l="0" t="0" r="0" b="0"/>
            </a:stretch>
          </a:blipFill>
        </p:spPr>
      </p:sp>
      <p:sp>
        <p:nvSpPr>
          <p:cNvPr name="Freeform 18" id="18"/>
          <p:cNvSpPr/>
          <p:nvPr/>
        </p:nvSpPr>
        <p:spPr>
          <a:xfrm flipH="false" flipV="false" rot="0">
            <a:off x="-2115434" y="445587"/>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9527219" y="7266913"/>
            <a:ext cx="2197064" cy="4114800"/>
          </a:xfrm>
          <a:custGeom>
            <a:avLst/>
            <a:gdLst/>
            <a:ahLst/>
            <a:cxnLst/>
            <a:rect r="r" b="b" t="t" l="l"/>
            <a:pathLst>
              <a:path h="4114800" w="2197064">
                <a:moveTo>
                  <a:pt x="0" y="0"/>
                </a:moveTo>
                <a:lnTo>
                  <a:pt x="2197064" y="0"/>
                </a:lnTo>
                <a:lnTo>
                  <a:pt x="2197064"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0" id="20"/>
          <p:cNvSpPr/>
          <p:nvPr/>
        </p:nvSpPr>
        <p:spPr>
          <a:xfrm flipH="false" flipV="false" rot="0">
            <a:off x="12512132" y="2034403"/>
            <a:ext cx="7315200" cy="1343337"/>
          </a:xfrm>
          <a:custGeom>
            <a:avLst/>
            <a:gdLst/>
            <a:ahLst/>
            <a:cxnLst/>
            <a:rect r="r" b="b" t="t" l="l"/>
            <a:pathLst>
              <a:path h="1343337" w="7315200">
                <a:moveTo>
                  <a:pt x="0" y="0"/>
                </a:moveTo>
                <a:lnTo>
                  <a:pt x="7315200" y="0"/>
                </a:lnTo>
                <a:lnTo>
                  <a:pt x="7315200" y="1343337"/>
                </a:lnTo>
                <a:lnTo>
                  <a:pt x="0" y="1343337"/>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1" id="21"/>
          <p:cNvSpPr/>
          <p:nvPr/>
        </p:nvSpPr>
        <p:spPr>
          <a:xfrm flipH="false" flipV="false" rot="0">
            <a:off x="2130748" y="2287670"/>
            <a:ext cx="2929799" cy="1454246"/>
          </a:xfrm>
          <a:custGeom>
            <a:avLst/>
            <a:gdLst/>
            <a:ahLst/>
            <a:cxnLst/>
            <a:rect r="r" b="b" t="t" l="l"/>
            <a:pathLst>
              <a:path h="1454246" w="2929799">
                <a:moveTo>
                  <a:pt x="0" y="0"/>
                </a:moveTo>
                <a:lnTo>
                  <a:pt x="2929799" y="0"/>
                </a:lnTo>
                <a:lnTo>
                  <a:pt x="2929799" y="1454246"/>
                </a:lnTo>
                <a:lnTo>
                  <a:pt x="0" y="145424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22" id="22"/>
          <p:cNvSpPr txBox="true"/>
          <p:nvPr/>
        </p:nvSpPr>
        <p:spPr>
          <a:xfrm rot="0">
            <a:off x="631095" y="145490"/>
            <a:ext cx="16238588" cy="3330813"/>
          </a:xfrm>
          <a:prstGeom prst="rect">
            <a:avLst/>
          </a:prstGeom>
        </p:spPr>
        <p:txBody>
          <a:bodyPr anchor="t" rtlCol="false" tIns="0" lIns="0" bIns="0" rIns="0">
            <a:spAutoFit/>
          </a:bodyPr>
          <a:lstStyle/>
          <a:p>
            <a:pPr algn="ctr">
              <a:lnSpc>
                <a:spcPts val="13388"/>
              </a:lnSpc>
            </a:pPr>
            <a:r>
              <a:rPr lang="en-US" sz="9562">
                <a:solidFill>
                  <a:srgbClr val="000000"/>
                </a:solidFill>
                <a:latin typeface="Greenth Grunge"/>
                <a:ea typeface="Greenth Grunge"/>
                <a:cs typeface="Greenth Grunge"/>
                <a:sym typeface="Greenth Grunge"/>
              </a:rPr>
              <a:t>znaczenie etyki w branzy it</a:t>
            </a:r>
          </a:p>
        </p:txBody>
      </p:sp>
      <p:sp>
        <p:nvSpPr>
          <p:cNvPr name="Freeform 23" id="23"/>
          <p:cNvSpPr/>
          <p:nvPr/>
        </p:nvSpPr>
        <p:spPr>
          <a:xfrm flipH="false" flipV="false" rot="0">
            <a:off x="14676694" y="-247882"/>
            <a:ext cx="1310076" cy="2450822"/>
          </a:xfrm>
          <a:custGeom>
            <a:avLst/>
            <a:gdLst/>
            <a:ahLst/>
            <a:cxnLst/>
            <a:rect r="r" b="b" t="t" l="l"/>
            <a:pathLst>
              <a:path h="2450822" w="1310076">
                <a:moveTo>
                  <a:pt x="0" y="0"/>
                </a:moveTo>
                <a:lnTo>
                  <a:pt x="1310076" y="0"/>
                </a:lnTo>
                <a:lnTo>
                  <a:pt x="1310076" y="2450823"/>
                </a:lnTo>
                <a:lnTo>
                  <a:pt x="0" y="245082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4" id="24"/>
          <p:cNvSpPr/>
          <p:nvPr/>
        </p:nvSpPr>
        <p:spPr>
          <a:xfrm flipH="false" flipV="false" rot="0">
            <a:off x="2007784" y="7187205"/>
            <a:ext cx="1991296" cy="2160183"/>
          </a:xfrm>
          <a:custGeom>
            <a:avLst/>
            <a:gdLst/>
            <a:ahLst/>
            <a:cxnLst/>
            <a:rect r="r" b="b" t="t" l="l"/>
            <a:pathLst>
              <a:path h="2160183" w="1991296">
                <a:moveTo>
                  <a:pt x="0" y="0"/>
                </a:moveTo>
                <a:lnTo>
                  <a:pt x="1991295" y="0"/>
                </a:lnTo>
                <a:lnTo>
                  <a:pt x="1991295" y="2160183"/>
                </a:lnTo>
                <a:lnTo>
                  <a:pt x="0" y="216018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5" id="25"/>
          <p:cNvSpPr/>
          <p:nvPr/>
        </p:nvSpPr>
        <p:spPr>
          <a:xfrm flipH="false" flipV="false" rot="0">
            <a:off x="7077178" y="3476303"/>
            <a:ext cx="4647105" cy="4114800"/>
          </a:xfrm>
          <a:custGeom>
            <a:avLst/>
            <a:gdLst/>
            <a:ahLst/>
            <a:cxnLst/>
            <a:rect r="r" b="b" t="t" l="l"/>
            <a:pathLst>
              <a:path h="4114800" w="4647105">
                <a:moveTo>
                  <a:pt x="0" y="0"/>
                </a:moveTo>
                <a:lnTo>
                  <a:pt x="4647105" y="0"/>
                </a:lnTo>
                <a:lnTo>
                  <a:pt x="4647105" y="4114800"/>
                </a:lnTo>
                <a:lnTo>
                  <a:pt x="0" y="4114800"/>
                </a:lnTo>
                <a:lnTo>
                  <a:pt x="0" y="0"/>
                </a:lnTo>
                <a:close/>
              </a:path>
            </a:pathLst>
          </a:custGeom>
          <a:blipFill>
            <a:blip r:embed="rId36">
              <a:alphaModFix amt="38000"/>
              <a:extLst>
                <a:ext uri="{96DAC541-7B7A-43D3-8B79-37D633B846F1}">
                  <asvg:svgBlip xmlns:asvg="http://schemas.microsoft.com/office/drawing/2016/SVG/main" r:embed="rId37"/>
                </a:ext>
              </a:extLst>
            </a:blip>
            <a:stretch>
              <a:fillRect l="0" t="0" r="0" b="0"/>
            </a:stretch>
          </a:blipFill>
        </p:spPr>
      </p:sp>
      <p:sp>
        <p:nvSpPr>
          <p:cNvPr name="Freeform 26" id="26"/>
          <p:cNvSpPr/>
          <p:nvPr/>
        </p:nvSpPr>
        <p:spPr>
          <a:xfrm flipH="false" flipV="false" rot="0">
            <a:off x="1942358" y="5024599"/>
            <a:ext cx="4647105" cy="4114800"/>
          </a:xfrm>
          <a:custGeom>
            <a:avLst/>
            <a:gdLst/>
            <a:ahLst/>
            <a:cxnLst/>
            <a:rect r="r" b="b" t="t" l="l"/>
            <a:pathLst>
              <a:path h="4114800" w="4647105">
                <a:moveTo>
                  <a:pt x="0" y="0"/>
                </a:moveTo>
                <a:lnTo>
                  <a:pt x="4647105" y="0"/>
                </a:lnTo>
                <a:lnTo>
                  <a:pt x="4647105" y="4114800"/>
                </a:lnTo>
                <a:lnTo>
                  <a:pt x="0" y="4114800"/>
                </a:lnTo>
                <a:lnTo>
                  <a:pt x="0" y="0"/>
                </a:lnTo>
                <a:close/>
              </a:path>
            </a:pathLst>
          </a:custGeom>
          <a:blipFill>
            <a:blip r:embed="rId36">
              <a:alphaModFix amt="38000"/>
              <a:extLst>
                <a:ext uri="{96DAC541-7B7A-43D3-8B79-37D633B846F1}">
                  <asvg:svgBlip xmlns:asvg="http://schemas.microsoft.com/office/drawing/2016/SVG/main" r:embed="rId37"/>
                </a:ext>
              </a:extLst>
            </a:blip>
            <a:stretch>
              <a:fillRect l="0" t="0" r="0" b="0"/>
            </a:stretch>
          </a:blipFill>
        </p:spPr>
      </p:sp>
      <p:sp>
        <p:nvSpPr>
          <p:cNvPr name="Freeform 27" id="27"/>
          <p:cNvSpPr/>
          <p:nvPr/>
        </p:nvSpPr>
        <p:spPr>
          <a:xfrm flipH="false" flipV="false" rot="0">
            <a:off x="8806366" y="-1100007"/>
            <a:ext cx="7267766" cy="8229600"/>
          </a:xfrm>
          <a:custGeom>
            <a:avLst/>
            <a:gdLst/>
            <a:ahLst/>
            <a:cxnLst/>
            <a:rect r="r" b="b" t="t" l="l"/>
            <a:pathLst>
              <a:path h="8229600" w="7267766">
                <a:moveTo>
                  <a:pt x="0" y="0"/>
                </a:moveTo>
                <a:lnTo>
                  <a:pt x="7267766" y="0"/>
                </a:lnTo>
                <a:lnTo>
                  <a:pt x="7267766" y="8229600"/>
                </a:lnTo>
                <a:lnTo>
                  <a:pt x="0" y="8229600"/>
                </a:lnTo>
                <a:lnTo>
                  <a:pt x="0" y="0"/>
                </a:lnTo>
                <a:close/>
              </a:path>
            </a:pathLst>
          </a:custGeom>
          <a:blipFill>
            <a:blip r:embed="rId23">
              <a:alphaModFix amt="17000"/>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4443509" y="722734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800797" y="9536909"/>
            <a:ext cx="4962737" cy="1046686"/>
          </a:xfrm>
          <a:custGeom>
            <a:avLst/>
            <a:gdLst/>
            <a:ahLst/>
            <a:cxnLst/>
            <a:rect r="r" b="b" t="t" l="l"/>
            <a:pathLst>
              <a:path h="1046686" w="4962737">
                <a:moveTo>
                  <a:pt x="0" y="0"/>
                </a:moveTo>
                <a:lnTo>
                  <a:pt x="4962737" y="0"/>
                </a:lnTo>
                <a:lnTo>
                  <a:pt x="4962737" y="1046687"/>
                </a:lnTo>
                <a:lnTo>
                  <a:pt x="0" y="10466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8186859" y="1288441"/>
            <a:ext cx="10598902" cy="9181299"/>
          </a:xfrm>
          <a:custGeom>
            <a:avLst/>
            <a:gdLst/>
            <a:ahLst/>
            <a:cxnLst/>
            <a:rect r="r" b="b" t="t" l="l"/>
            <a:pathLst>
              <a:path h="9181299" w="10598902">
                <a:moveTo>
                  <a:pt x="0" y="0"/>
                </a:moveTo>
                <a:lnTo>
                  <a:pt x="10598903" y="0"/>
                </a:lnTo>
                <a:lnTo>
                  <a:pt x="10598903" y="9181299"/>
                </a:lnTo>
                <a:lnTo>
                  <a:pt x="0" y="9181299"/>
                </a:lnTo>
                <a:lnTo>
                  <a:pt x="0" y="0"/>
                </a:lnTo>
                <a:close/>
              </a:path>
            </a:pathLst>
          </a:custGeom>
          <a:blipFill>
            <a:blip r:embed="rId15">
              <a:alphaModFix amt="44999"/>
              <a:extLst>
                <a:ext uri="{96DAC541-7B7A-43D3-8B79-37D633B846F1}">
                  <asvg:svgBlip xmlns:asvg="http://schemas.microsoft.com/office/drawing/2016/SVG/main" r:embed="rId16"/>
                </a:ext>
              </a:extLst>
            </a:blip>
            <a:stretch>
              <a:fillRect l="0" t="0" r="0" b="0"/>
            </a:stretch>
          </a:blipFill>
        </p:spPr>
      </p:sp>
      <p:sp>
        <p:nvSpPr>
          <p:cNvPr name="TextBox 13" id="13"/>
          <p:cNvSpPr txBox="true"/>
          <p:nvPr/>
        </p:nvSpPr>
        <p:spPr>
          <a:xfrm rot="0">
            <a:off x="3497652" y="138081"/>
            <a:ext cx="9788584" cy="1536063"/>
          </a:xfrm>
          <a:prstGeom prst="rect">
            <a:avLst/>
          </a:prstGeom>
        </p:spPr>
        <p:txBody>
          <a:bodyPr anchor="t" rtlCol="false" tIns="0" lIns="0" bIns="0" rIns="0">
            <a:spAutoFit/>
          </a:bodyPr>
          <a:lstStyle/>
          <a:p>
            <a:pPr algn="ctr">
              <a:lnSpc>
                <a:spcPts val="6160"/>
              </a:lnSpc>
            </a:pPr>
            <a:r>
              <a:rPr lang="en-US" sz="4400">
                <a:solidFill>
                  <a:srgbClr val="000000"/>
                </a:solidFill>
                <a:latin typeface="Greenth Grunge"/>
                <a:ea typeface="Greenth Grunge"/>
                <a:cs typeface="Greenth Grunge"/>
                <a:sym typeface="Greenth Grunge"/>
              </a:rPr>
              <a:t>korzysci płynace z hackingu etycznego</a:t>
            </a:r>
          </a:p>
        </p:txBody>
      </p:sp>
      <p:sp>
        <p:nvSpPr>
          <p:cNvPr name="Freeform 14" id="14"/>
          <p:cNvSpPr/>
          <p:nvPr/>
        </p:nvSpPr>
        <p:spPr>
          <a:xfrm flipH="false" flipV="false" rot="0">
            <a:off x="8283185" y="1136402"/>
            <a:ext cx="10070746" cy="9252415"/>
          </a:xfrm>
          <a:custGeom>
            <a:avLst/>
            <a:gdLst/>
            <a:ahLst/>
            <a:cxnLst/>
            <a:rect r="r" b="b" t="t" l="l"/>
            <a:pathLst>
              <a:path h="9252415" w="10070746">
                <a:moveTo>
                  <a:pt x="0" y="0"/>
                </a:moveTo>
                <a:lnTo>
                  <a:pt x="10070746" y="0"/>
                </a:lnTo>
                <a:lnTo>
                  <a:pt x="10070746" y="9252415"/>
                </a:lnTo>
                <a:lnTo>
                  <a:pt x="0" y="925241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0">
            <a:off x="9219804" y="8190044"/>
            <a:ext cx="8533013" cy="558524"/>
          </a:xfrm>
          <a:custGeom>
            <a:avLst/>
            <a:gdLst/>
            <a:ahLst/>
            <a:cxnLst/>
            <a:rect r="r" b="b" t="t" l="l"/>
            <a:pathLst>
              <a:path h="558524" w="8533013">
                <a:moveTo>
                  <a:pt x="0" y="0"/>
                </a:moveTo>
                <a:lnTo>
                  <a:pt x="8533013" y="0"/>
                </a:lnTo>
                <a:lnTo>
                  <a:pt x="8533013" y="558524"/>
                </a:lnTo>
                <a:lnTo>
                  <a:pt x="0" y="55852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0">
            <a:off x="10620049" y="5992622"/>
            <a:ext cx="5732522" cy="375220"/>
          </a:xfrm>
          <a:custGeom>
            <a:avLst/>
            <a:gdLst/>
            <a:ahLst/>
            <a:cxnLst/>
            <a:rect r="r" b="b" t="t" l="l"/>
            <a:pathLst>
              <a:path h="375220" w="5732522">
                <a:moveTo>
                  <a:pt x="0" y="0"/>
                </a:moveTo>
                <a:lnTo>
                  <a:pt x="5732522" y="0"/>
                </a:lnTo>
                <a:lnTo>
                  <a:pt x="5732522" y="375219"/>
                </a:lnTo>
                <a:lnTo>
                  <a:pt x="0" y="37521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11875651" y="3822963"/>
            <a:ext cx="3150779" cy="206233"/>
          </a:xfrm>
          <a:custGeom>
            <a:avLst/>
            <a:gdLst/>
            <a:ahLst/>
            <a:cxnLst/>
            <a:rect r="r" b="b" t="t" l="l"/>
            <a:pathLst>
              <a:path h="206233" w="3150779">
                <a:moveTo>
                  <a:pt x="0" y="0"/>
                </a:moveTo>
                <a:lnTo>
                  <a:pt x="3150779" y="0"/>
                </a:lnTo>
                <a:lnTo>
                  <a:pt x="3150779" y="206233"/>
                </a:lnTo>
                <a:lnTo>
                  <a:pt x="0" y="20623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8" id="18"/>
          <p:cNvSpPr/>
          <p:nvPr/>
        </p:nvSpPr>
        <p:spPr>
          <a:xfrm flipH="false" flipV="false" rot="0">
            <a:off x="-86450" y="948976"/>
            <a:ext cx="1680594" cy="2826687"/>
          </a:xfrm>
          <a:custGeom>
            <a:avLst/>
            <a:gdLst/>
            <a:ahLst/>
            <a:cxnLst/>
            <a:rect r="r" b="b" t="t" l="l"/>
            <a:pathLst>
              <a:path h="2826687" w="1680594">
                <a:moveTo>
                  <a:pt x="0" y="0"/>
                </a:moveTo>
                <a:lnTo>
                  <a:pt x="1680594" y="0"/>
                </a:lnTo>
                <a:lnTo>
                  <a:pt x="1680594" y="2826687"/>
                </a:lnTo>
                <a:lnTo>
                  <a:pt x="0" y="282668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9" id="19"/>
          <p:cNvSpPr/>
          <p:nvPr/>
        </p:nvSpPr>
        <p:spPr>
          <a:xfrm flipH="false" flipV="false" rot="0">
            <a:off x="15893205" y="2873373"/>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0" id="20"/>
          <p:cNvSpPr/>
          <p:nvPr/>
        </p:nvSpPr>
        <p:spPr>
          <a:xfrm flipH="false" flipV="false" rot="0">
            <a:off x="6836005" y="5577547"/>
            <a:ext cx="3657600" cy="671668"/>
          </a:xfrm>
          <a:custGeom>
            <a:avLst/>
            <a:gdLst/>
            <a:ahLst/>
            <a:cxnLst/>
            <a:rect r="r" b="b" t="t" l="l"/>
            <a:pathLst>
              <a:path h="671668" w="3657600">
                <a:moveTo>
                  <a:pt x="0" y="0"/>
                </a:moveTo>
                <a:lnTo>
                  <a:pt x="3657600" y="0"/>
                </a:lnTo>
                <a:lnTo>
                  <a:pt x="3657600" y="671669"/>
                </a:lnTo>
                <a:lnTo>
                  <a:pt x="0" y="67166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1" id="21"/>
          <p:cNvSpPr/>
          <p:nvPr/>
        </p:nvSpPr>
        <p:spPr>
          <a:xfrm flipH="false" flipV="false" rot="0">
            <a:off x="2070316" y="826836"/>
            <a:ext cx="1526469" cy="1468185"/>
          </a:xfrm>
          <a:custGeom>
            <a:avLst/>
            <a:gdLst/>
            <a:ahLst/>
            <a:cxnLst/>
            <a:rect r="r" b="b" t="t" l="l"/>
            <a:pathLst>
              <a:path h="1468185" w="1526469">
                <a:moveTo>
                  <a:pt x="0" y="0"/>
                </a:moveTo>
                <a:lnTo>
                  <a:pt x="1526469" y="0"/>
                </a:lnTo>
                <a:lnTo>
                  <a:pt x="1526469" y="1468185"/>
                </a:lnTo>
                <a:lnTo>
                  <a:pt x="0" y="146818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2" id="22"/>
          <p:cNvSpPr/>
          <p:nvPr/>
        </p:nvSpPr>
        <p:spPr>
          <a:xfrm flipH="false" flipV="false" rot="0">
            <a:off x="15784472" y="144279"/>
            <a:ext cx="2038688" cy="2288323"/>
          </a:xfrm>
          <a:custGeom>
            <a:avLst/>
            <a:gdLst/>
            <a:ahLst/>
            <a:cxnLst/>
            <a:rect r="r" b="b" t="t" l="l"/>
            <a:pathLst>
              <a:path h="2288323" w="2038688">
                <a:moveTo>
                  <a:pt x="0" y="0"/>
                </a:moveTo>
                <a:lnTo>
                  <a:pt x="2038688" y="0"/>
                </a:lnTo>
                <a:lnTo>
                  <a:pt x="2038688" y="2288324"/>
                </a:lnTo>
                <a:lnTo>
                  <a:pt x="0" y="2288324"/>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3" id="23"/>
          <p:cNvSpPr/>
          <p:nvPr/>
        </p:nvSpPr>
        <p:spPr>
          <a:xfrm flipH="false" flipV="false" rot="0">
            <a:off x="-1142526" y="4354506"/>
            <a:ext cx="2872879" cy="4114800"/>
          </a:xfrm>
          <a:custGeom>
            <a:avLst/>
            <a:gdLst/>
            <a:ahLst/>
            <a:cxnLst/>
            <a:rect r="r" b="b" t="t" l="l"/>
            <a:pathLst>
              <a:path h="4114800" w="2872879">
                <a:moveTo>
                  <a:pt x="0" y="0"/>
                </a:moveTo>
                <a:lnTo>
                  <a:pt x="2872879" y="0"/>
                </a:lnTo>
                <a:lnTo>
                  <a:pt x="2872879" y="4114800"/>
                </a:lnTo>
                <a:lnTo>
                  <a:pt x="0" y="41148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4" id="24"/>
          <p:cNvSpPr/>
          <p:nvPr/>
        </p:nvSpPr>
        <p:spPr>
          <a:xfrm flipH="false" flipV="false" rot="0">
            <a:off x="10569410" y="876376"/>
            <a:ext cx="1763937" cy="1690173"/>
          </a:xfrm>
          <a:custGeom>
            <a:avLst/>
            <a:gdLst/>
            <a:ahLst/>
            <a:cxnLst/>
            <a:rect r="r" b="b" t="t" l="l"/>
            <a:pathLst>
              <a:path h="1690173" w="1763937">
                <a:moveTo>
                  <a:pt x="0" y="0"/>
                </a:moveTo>
                <a:lnTo>
                  <a:pt x="1763938" y="0"/>
                </a:lnTo>
                <a:lnTo>
                  <a:pt x="1763938" y="1690173"/>
                </a:lnTo>
                <a:lnTo>
                  <a:pt x="0" y="1690173"/>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TextBox 25" id="25"/>
          <p:cNvSpPr txBox="true"/>
          <p:nvPr/>
        </p:nvSpPr>
        <p:spPr>
          <a:xfrm rot="0">
            <a:off x="13196834" y="2004376"/>
            <a:ext cx="667015"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Bold"/>
                <a:ea typeface="Open Sans Bold"/>
                <a:cs typeface="Open Sans Bold"/>
                <a:sym typeface="Open Sans Bold"/>
              </a:rPr>
              <a:t>1</a:t>
            </a:r>
          </a:p>
        </p:txBody>
      </p:sp>
      <p:sp>
        <p:nvSpPr>
          <p:cNvPr name="TextBox 26" id="26"/>
          <p:cNvSpPr txBox="true"/>
          <p:nvPr/>
        </p:nvSpPr>
        <p:spPr>
          <a:xfrm rot="0">
            <a:off x="13196834" y="3982049"/>
            <a:ext cx="667015"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Bold"/>
                <a:ea typeface="Open Sans Bold"/>
                <a:cs typeface="Open Sans Bold"/>
                <a:sym typeface="Open Sans Bold"/>
              </a:rPr>
              <a:t>2</a:t>
            </a:r>
          </a:p>
        </p:txBody>
      </p:sp>
      <p:sp>
        <p:nvSpPr>
          <p:cNvPr name="TextBox 27" id="27"/>
          <p:cNvSpPr txBox="true"/>
          <p:nvPr/>
        </p:nvSpPr>
        <p:spPr>
          <a:xfrm rot="0">
            <a:off x="13196834" y="6329741"/>
            <a:ext cx="667015"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Bold"/>
                <a:ea typeface="Open Sans Bold"/>
                <a:cs typeface="Open Sans Bold"/>
                <a:sym typeface="Open Sans Bold"/>
              </a:rPr>
              <a:t>3</a:t>
            </a:r>
          </a:p>
        </p:txBody>
      </p:sp>
      <p:sp>
        <p:nvSpPr>
          <p:cNvPr name="TextBox 28" id="28"/>
          <p:cNvSpPr txBox="true"/>
          <p:nvPr/>
        </p:nvSpPr>
        <p:spPr>
          <a:xfrm rot="0">
            <a:off x="13440939" y="8577118"/>
            <a:ext cx="667015"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Bold"/>
                <a:ea typeface="Open Sans Bold"/>
                <a:cs typeface="Open Sans Bold"/>
                <a:sym typeface="Open Sans Bold"/>
              </a:rPr>
              <a:t>4</a:t>
            </a:r>
          </a:p>
        </p:txBody>
      </p:sp>
      <p:sp>
        <p:nvSpPr>
          <p:cNvPr name="TextBox 29" id="29"/>
          <p:cNvSpPr txBox="true"/>
          <p:nvPr/>
        </p:nvSpPr>
        <p:spPr>
          <a:xfrm rot="0">
            <a:off x="1303661" y="1912270"/>
            <a:ext cx="11029687" cy="1552818"/>
          </a:xfrm>
          <a:prstGeom prst="rect">
            <a:avLst/>
          </a:prstGeom>
        </p:spPr>
        <p:txBody>
          <a:bodyPr anchor="t" rtlCol="false" tIns="0" lIns="0" bIns="0" rIns="0">
            <a:spAutoFit/>
          </a:bodyPr>
          <a:lstStyle/>
          <a:p>
            <a:pPr algn="ctr">
              <a:lnSpc>
                <a:spcPts val="4186"/>
              </a:lnSpc>
            </a:pPr>
            <a:r>
              <a:rPr lang="en-US" sz="2990" b="true">
                <a:solidFill>
                  <a:srgbClr val="000000"/>
                </a:solidFill>
                <a:latin typeface="Space Mono Bold"/>
                <a:ea typeface="Space Mono Bold"/>
                <a:cs typeface="Space Mono Bold"/>
                <a:sym typeface="Space Mono Bold"/>
              </a:rPr>
              <a:t>Zwiększone bezpieczeństwo</a:t>
            </a:r>
          </a:p>
          <a:p>
            <a:pPr algn="ctr">
              <a:lnSpc>
                <a:spcPts val="4186"/>
              </a:lnSpc>
            </a:pPr>
            <a:r>
              <a:rPr lang="en-US" sz="2990">
                <a:solidFill>
                  <a:srgbClr val="000000"/>
                </a:solidFill>
                <a:latin typeface="Space Mono"/>
                <a:ea typeface="Space Mono"/>
                <a:cs typeface="Space Mono"/>
                <a:sym typeface="Space Mono"/>
              </a:rPr>
              <a:t>Ochrona systemów komputerowych przed realnymi zagrożeniami</a:t>
            </a:r>
          </a:p>
        </p:txBody>
      </p:sp>
      <p:sp>
        <p:nvSpPr>
          <p:cNvPr name="TextBox 30" id="30"/>
          <p:cNvSpPr txBox="true"/>
          <p:nvPr/>
        </p:nvSpPr>
        <p:spPr>
          <a:xfrm rot="0">
            <a:off x="986607" y="3868930"/>
            <a:ext cx="11029687" cy="1552818"/>
          </a:xfrm>
          <a:prstGeom prst="rect">
            <a:avLst/>
          </a:prstGeom>
        </p:spPr>
        <p:txBody>
          <a:bodyPr anchor="t" rtlCol="false" tIns="0" lIns="0" bIns="0" rIns="0">
            <a:spAutoFit/>
          </a:bodyPr>
          <a:lstStyle/>
          <a:p>
            <a:pPr algn="ctr">
              <a:lnSpc>
                <a:spcPts val="4186"/>
              </a:lnSpc>
            </a:pPr>
            <a:r>
              <a:rPr lang="en-US" sz="2990" b="true">
                <a:solidFill>
                  <a:srgbClr val="000000"/>
                </a:solidFill>
                <a:latin typeface="Space Mono Bold"/>
                <a:ea typeface="Space Mono Bold"/>
                <a:cs typeface="Space Mono Bold"/>
                <a:sym typeface="Space Mono Bold"/>
              </a:rPr>
              <a:t>Ochrona danych</a:t>
            </a:r>
          </a:p>
          <a:p>
            <a:pPr algn="ctr">
              <a:lnSpc>
                <a:spcPts val="4186"/>
              </a:lnSpc>
            </a:pPr>
            <a:r>
              <a:rPr lang="en-US" sz="2990">
                <a:solidFill>
                  <a:srgbClr val="000000"/>
                </a:solidFill>
                <a:latin typeface="Space Mono"/>
                <a:ea typeface="Space Mono"/>
                <a:cs typeface="Space Mono"/>
                <a:sym typeface="Space Mono"/>
              </a:rPr>
              <a:t>Zabezpieczenie wrażliwych informacji przed kradzieżą</a:t>
            </a:r>
          </a:p>
        </p:txBody>
      </p:sp>
      <p:sp>
        <p:nvSpPr>
          <p:cNvPr name="TextBox 31" id="31"/>
          <p:cNvSpPr txBox="true"/>
          <p:nvPr/>
        </p:nvSpPr>
        <p:spPr>
          <a:xfrm rot="0">
            <a:off x="-86450" y="6259199"/>
            <a:ext cx="11029687" cy="1552818"/>
          </a:xfrm>
          <a:prstGeom prst="rect">
            <a:avLst/>
          </a:prstGeom>
        </p:spPr>
        <p:txBody>
          <a:bodyPr anchor="t" rtlCol="false" tIns="0" lIns="0" bIns="0" rIns="0">
            <a:spAutoFit/>
          </a:bodyPr>
          <a:lstStyle/>
          <a:p>
            <a:pPr algn="ctr">
              <a:lnSpc>
                <a:spcPts val="4186"/>
              </a:lnSpc>
            </a:pPr>
            <a:r>
              <a:rPr lang="en-US" sz="2990" b="true">
                <a:solidFill>
                  <a:srgbClr val="000000"/>
                </a:solidFill>
                <a:latin typeface="Space Mono Bold"/>
                <a:ea typeface="Space Mono Bold"/>
                <a:cs typeface="Space Mono Bold"/>
                <a:sym typeface="Space Mono Bold"/>
              </a:rPr>
              <a:t>Zmniejszenie ryzyka</a:t>
            </a:r>
          </a:p>
          <a:p>
            <a:pPr algn="ctr">
              <a:lnSpc>
                <a:spcPts val="4186"/>
              </a:lnSpc>
            </a:pPr>
            <a:r>
              <a:rPr lang="en-US" sz="2990">
                <a:solidFill>
                  <a:srgbClr val="000000"/>
                </a:solidFill>
                <a:latin typeface="Space Mono"/>
                <a:ea typeface="Space Mono"/>
                <a:cs typeface="Space Mono"/>
                <a:sym typeface="Space Mono"/>
              </a:rPr>
              <a:t>Minimalizacja szansy na wystąpienie cyberatatków</a:t>
            </a:r>
          </a:p>
        </p:txBody>
      </p:sp>
      <p:sp>
        <p:nvSpPr>
          <p:cNvPr name="TextBox 32" id="32"/>
          <p:cNvSpPr txBox="true"/>
          <p:nvPr/>
        </p:nvSpPr>
        <p:spPr>
          <a:xfrm rot="0">
            <a:off x="2161940" y="8412156"/>
            <a:ext cx="6230004" cy="1552818"/>
          </a:xfrm>
          <a:prstGeom prst="rect">
            <a:avLst/>
          </a:prstGeom>
        </p:spPr>
        <p:txBody>
          <a:bodyPr anchor="t" rtlCol="false" tIns="0" lIns="0" bIns="0" rIns="0">
            <a:spAutoFit/>
          </a:bodyPr>
          <a:lstStyle/>
          <a:p>
            <a:pPr algn="ctr">
              <a:lnSpc>
                <a:spcPts val="4186"/>
              </a:lnSpc>
            </a:pPr>
            <a:r>
              <a:rPr lang="en-US" sz="2990" b="true">
                <a:solidFill>
                  <a:srgbClr val="000000"/>
                </a:solidFill>
                <a:latin typeface="Space Mono Bold"/>
                <a:ea typeface="Space Mono Bold"/>
                <a:cs typeface="Space Mono Bold"/>
                <a:sym typeface="Space Mono Bold"/>
              </a:rPr>
              <a:t>Spokój ducha</a:t>
            </a:r>
          </a:p>
          <a:p>
            <a:pPr algn="ctr">
              <a:lnSpc>
                <a:spcPts val="4186"/>
              </a:lnSpc>
            </a:pPr>
            <a:r>
              <a:rPr lang="en-US" sz="2990">
                <a:solidFill>
                  <a:srgbClr val="000000"/>
                </a:solidFill>
                <a:latin typeface="Space Mono"/>
                <a:ea typeface="Space Mono"/>
                <a:cs typeface="Space Mono"/>
                <a:sym typeface="Space Mono"/>
              </a:rPr>
              <a:t>Pewność, że systemy komputerowe są bezpieczne </a:t>
            </a:r>
          </a:p>
        </p:txBody>
      </p:sp>
      <p:sp>
        <p:nvSpPr>
          <p:cNvPr name="Freeform 33" id="33"/>
          <p:cNvSpPr/>
          <p:nvPr/>
        </p:nvSpPr>
        <p:spPr>
          <a:xfrm flipH="false" flipV="false" rot="0">
            <a:off x="1190039" y="1028700"/>
            <a:ext cx="7267766" cy="8229600"/>
          </a:xfrm>
          <a:custGeom>
            <a:avLst/>
            <a:gdLst/>
            <a:ahLst/>
            <a:cxnLst/>
            <a:rect r="r" b="b" t="t" l="l"/>
            <a:pathLst>
              <a:path h="8229600" w="7267766">
                <a:moveTo>
                  <a:pt x="0" y="0"/>
                </a:moveTo>
                <a:lnTo>
                  <a:pt x="7267765" y="0"/>
                </a:lnTo>
                <a:lnTo>
                  <a:pt x="7267765" y="8229600"/>
                </a:lnTo>
                <a:lnTo>
                  <a:pt x="0" y="8229600"/>
                </a:lnTo>
                <a:lnTo>
                  <a:pt x="0" y="0"/>
                </a:lnTo>
                <a:close/>
              </a:path>
            </a:pathLst>
          </a:custGeom>
          <a:blipFill>
            <a:blip r:embed="rId35">
              <a:alphaModFix amt="6000"/>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4451525" y="7034808"/>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3344028" y="9028060"/>
            <a:ext cx="4962737" cy="1046686"/>
          </a:xfrm>
          <a:custGeom>
            <a:avLst/>
            <a:gdLst/>
            <a:ahLst/>
            <a:cxnLst/>
            <a:rect r="r" b="b" t="t" l="l"/>
            <a:pathLst>
              <a:path h="1046686" w="4962737">
                <a:moveTo>
                  <a:pt x="0" y="0"/>
                </a:moveTo>
                <a:lnTo>
                  <a:pt x="4962737" y="0"/>
                </a:lnTo>
                <a:lnTo>
                  <a:pt x="4962737" y="1046687"/>
                </a:lnTo>
                <a:lnTo>
                  <a:pt x="0" y="10466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3184625" y="337187"/>
            <a:ext cx="10826911" cy="3171825"/>
          </a:xfrm>
          <a:prstGeom prst="rect">
            <a:avLst/>
          </a:prstGeom>
        </p:spPr>
        <p:txBody>
          <a:bodyPr anchor="t" rtlCol="false" tIns="0" lIns="0" bIns="0" rIns="0">
            <a:spAutoFit/>
          </a:bodyPr>
          <a:lstStyle/>
          <a:p>
            <a:pPr algn="ctr">
              <a:lnSpc>
                <a:spcPts val="8400"/>
              </a:lnSpc>
            </a:pPr>
            <a:r>
              <a:rPr lang="en-US" sz="6000">
                <a:solidFill>
                  <a:srgbClr val="000000"/>
                </a:solidFill>
                <a:latin typeface="Greenth Grunge"/>
                <a:ea typeface="Greenth Grunge"/>
                <a:cs typeface="Greenth Grunge"/>
                <a:sym typeface="Greenth Grunge"/>
              </a:rPr>
              <a:t>wyzwania i zagrozenia zwiazane z etycznym hakerstwem</a:t>
            </a:r>
          </a:p>
        </p:txBody>
      </p:sp>
      <p:sp>
        <p:nvSpPr>
          <p:cNvPr name="Freeform 13" id="13"/>
          <p:cNvSpPr/>
          <p:nvPr/>
        </p:nvSpPr>
        <p:spPr>
          <a:xfrm flipH="false" flipV="false" rot="0">
            <a:off x="11344786" y="349959"/>
            <a:ext cx="135153" cy="135153"/>
          </a:xfrm>
          <a:custGeom>
            <a:avLst/>
            <a:gdLst/>
            <a:ahLst/>
            <a:cxnLst/>
            <a:rect r="r" b="b" t="t" l="l"/>
            <a:pathLst>
              <a:path h="135153" w="135153">
                <a:moveTo>
                  <a:pt x="0" y="0"/>
                </a:moveTo>
                <a:lnTo>
                  <a:pt x="135154" y="0"/>
                </a:lnTo>
                <a:lnTo>
                  <a:pt x="135154" y="135153"/>
                </a:lnTo>
                <a:lnTo>
                  <a:pt x="0" y="13515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6876288" y="2187748"/>
            <a:ext cx="135153" cy="135153"/>
          </a:xfrm>
          <a:custGeom>
            <a:avLst/>
            <a:gdLst/>
            <a:ahLst/>
            <a:cxnLst/>
            <a:rect r="r" b="b" t="t" l="l"/>
            <a:pathLst>
              <a:path h="135153" w="135153">
                <a:moveTo>
                  <a:pt x="0" y="0"/>
                </a:moveTo>
                <a:lnTo>
                  <a:pt x="135153" y="0"/>
                </a:lnTo>
                <a:lnTo>
                  <a:pt x="135153" y="135154"/>
                </a:lnTo>
                <a:lnTo>
                  <a:pt x="0" y="1351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3057020" y="8727677"/>
            <a:ext cx="978484" cy="922431"/>
          </a:xfrm>
          <a:custGeom>
            <a:avLst/>
            <a:gdLst/>
            <a:ahLst/>
            <a:cxnLst/>
            <a:rect r="r" b="b" t="t" l="l"/>
            <a:pathLst>
              <a:path h="922431" w="978484">
                <a:moveTo>
                  <a:pt x="0" y="0"/>
                </a:moveTo>
                <a:lnTo>
                  <a:pt x="978484" y="0"/>
                </a:lnTo>
                <a:lnTo>
                  <a:pt x="978484" y="922431"/>
                </a:lnTo>
                <a:lnTo>
                  <a:pt x="0" y="922431"/>
                </a:lnTo>
                <a:lnTo>
                  <a:pt x="0" y="0"/>
                </a:lnTo>
                <a:close/>
              </a:path>
            </a:pathLst>
          </a:custGeom>
          <a:blipFill>
            <a:blip r:embed="rId17"/>
            <a:stretch>
              <a:fillRect l="0" t="0" r="0" b="0"/>
            </a:stretch>
          </a:blipFill>
        </p:spPr>
      </p:sp>
      <p:sp>
        <p:nvSpPr>
          <p:cNvPr name="Freeform 16" id="16"/>
          <p:cNvSpPr/>
          <p:nvPr/>
        </p:nvSpPr>
        <p:spPr>
          <a:xfrm flipH="false" flipV="false" rot="0">
            <a:off x="1813052" y="7156138"/>
            <a:ext cx="1078458" cy="1016679"/>
          </a:xfrm>
          <a:custGeom>
            <a:avLst/>
            <a:gdLst/>
            <a:ahLst/>
            <a:cxnLst/>
            <a:rect r="r" b="b" t="t" l="l"/>
            <a:pathLst>
              <a:path h="1016679" w="1078458">
                <a:moveTo>
                  <a:pt x="0" y="0"/>
                </a:moveTo>
                <a:lnTo>
                  <a:pt x="1078458" y="0"/>
                </a:lnTo>
                <a:lnTo>
                  <a:pt x="1078458" y="1016678"/>
                </a:lnTo>
                <a:lnTo>
                  <a:pt x="0" y="1016678"/>
                </a:lnTo>
                <a:lnTo>
                  <a:pt x="0" y="0"/>
                </a:lnTo>
                <a:close/>
              </a:path>
            </a:pathLst>
          </a:custGeom>
          <a:blipFill>
            <a:blip r:embed="rId17"/>
            <a:stretch>
              <a:fillRect l="0" t="0" r="0" b="0"/>
            </a:stretch>
          </a:blipFill>
        </p:spPr>
      </p:sp>
      <p:sp>
        <p:nvSpPr>
          <p:cNvPr name="Freeform 17" id="17"/>
          <p:cNvSpPr/>
          <p:nvPr/>
        </p:nvSpPr>
        <p:spPr>
          <a:xfrm flipH="false" flipV="false" rot="0">
            <a:off x="1074958" y="5389984"/>
            <a:ext cx="1087503" cy="1025206"/>
          </a:xfrm>
          <a:custGeom>
            <a:avLst/>
            <a:gdLst/>
            <a:ahLst/>
            <a:cxnLst/>
            <a:rect r="r" b="b" t="t" l="l"/>
            <a:pathLst>
              <a:path h="1025206" w="1087503">
                <a:moveTo>
                  <a:pt x="0" y="0"/>
                </a:moveTo>
                <a:lnTo>
                  <a:pt x="1087503" y="0"/>
                </a:lnTo>
                <a:lnTo>
                  <a:pt x="1087503" y="1025206"/>
                </a:lnTo>
                <a:lnTo>
                  <a:pt x="0" y="1025206"/>
                </a:lnTo>
                <a:lnTo>
                  <a:pt x="0" y="0"/>
                </a:lnTo>
                <a:close/>
              </a:path>
            </a:pathLst>
          </a:custGeom>
          <a:blipFill>
            <a:blip r:embed="rId17"/>
            <a:stretch>
              <a:fillRect l="0" t="0" r="0" b="0"/>
            </a:stretch>
          </a:blipFill>
        </p:spPr>
      </p:sp>
      <p:sp>
        <p:nvSpPr>
          <p:cNvPr name="Freeform 18" id="18"/>
          <p:cNvSpPr/>
          <p:nvPr/>
        </p:nvSpPr>
        <p:spPr>
          <a:xfrm flipH="false" flipV="false" rot="0">
            <a:off x="293913" y="3509012"/>
            <a:ext cx="1209299" cy="1140024"/>
          </a:xfrm>
          <a:custGeom>
            <a:avLst/>
            <a:gdLst/>
            <a:ahLst/>
            <a:cxnLst/>
            <a:rect r="r" b="b" t="t" l="l"/>
            <a:pathLst>
              <a:path h="1140024" w="1209299">
                <a:moveTo>
                  <a:pt x="0" y="0"/>
                </a:moveTo>
                <a:lnTo>
                  <a:pt x="1209299" y="0"/>
                </a:lnTo>
                <a:lnTo>
                  <a:pt x="1209299" y="1140024"/>
                </a:lnTo>
                <a:lnTo>
                  <a:pt x="0" y="1140024"/>
                </a:lnTo>
                <a:lnTo>
                  <a:pt x="0" y="0"/>
                </a:lnTo>
                <a:close/>
              </a:path>
            </a:pathLst>
          </a:custGeom>
          <a:blipFill>
            <a:blip r:embed="rId17"/>
            <a:stretch>
              <a:fillRect l="0" t="0" r="0" b="0"/>
            </a:stretch>
          </a:blipFill>
        </p:spPr>
      </p:sp>
      <p:sp>
        <p:nvSpPr>
          <p:cNvPr name="Freeform 19" id="19"/>
          <p:cNvSpPr/>
          <p:nvPr/>
        </p:nvSpPr>
        <p:spPr>
          <a:xfrm flipH="false" flipV="false" rot="0">
            <a:off x="14186450" y="826170"/>
            <a:ext cx="2567559" cy="2858311"/>
          </a:xfrm>
          <a:custGeom>
            <a:avLst/>
            <a:gdLst/>
            <a:ahLst/>
            <a:cxnLst/>
            <a:rect r="r" b="b" t="t" l="l"/>
            <a:pathLst>
              <a:path h="2858311" w="2567559">
                <a:moveTo>
                  <a:pt x="0" y="0"/>
                </a:moveTo>
                <a:lnTo>
                  <a:pt x="2567559" y="0"/>
                </a:lnTo>
                <a:lnTo>
                  <a:pt x="2567559" y="2858311"/>
                </a:lnTo>
                <a:lnTo>
                  <a:pt x="0" y="2858311"/>
                </a:lnTo>
                <a:lnTo>
                  <a:pt x="0" y="0"/>
                </a:lnTo>
                <a:close/>
              </a:path>
            </a:pathLst>
          </a:custGeom>
          <a:blipFill>
            <a:blip r:embed="rId18"/>
            <a:stretch>
              <a:fillRect l="0" t="0" r="0" b="0"/>
            </a:stretch>
          </a:blipFill>
        </p:spPr>
      </p:sp>
      <p:sp>
        <p:nvSpPr>
          <p:cNvPr name="Freeform 20" id="20"/>
          <p:cNvSpPr/>
          <p:nvPr/>
        </p:nvSpPr>
        <p:spPr>
          <a:xfrm flipH="false" flipV="false" rot="0">
            <a:off x="14981824" y="4101250"/>
            <a:ext cx="2575485" cy="2777483"/>
          </a:xfrm>
          <a:custGeom>
            <a:avLst/>
            <a:gdLst/>
            <a:ahLst/>
            <a:cxnLst/>
            <a:rect r="r" b="b" t="t" l="l"/>
            <a:pathLst>
              <a:path h="2777483" w="2575485">
                <a:moveTo>
                  <a:pt x="0" y="0"/>
                </a:moveTo>
                <a:lnTo>
                  <a:pt x="2575485" y="0"/>
                </a:lnTo>
                <a:lnTo>
                  <a:pt x="2575485" y="2777483"/>
                </a:lnTo>
                <a:lnTo>
                  <a:pt x="0" y="277748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0">
            <a:off x="11767332" y="4569561"/>
            <a:ext cx="806687" cy="773353"/>
          </a:xfrm>
          <a:custGeom>
            <a:avLst/>
            <a:gdLst/>
            <a:ahLst/>
            <a:cxnLst/>
            <a:rect r="r" b="b" t="t" l="l"/>
            <a:pathLst>
              <a:path h="773353" w="806687">
                <a:moveTo>
                  <a:pt x="0" y="0"/>
                </a:moveTo>
                <a:lnTo>
                  <a:pt x="806687" y="0"/>
                </a:lnTo>
                <a:lnTo>
                  <a:pt x="806687" y="773353"/>
                </a:lnTo>
                <a:lnTo>
                  <a:pt x="0" y="773353"/>
                </a:lnTo>
                <a:lnTo>
                  <a:pt x="0" y="0"/>
                </a:lnTo>
                <a:close/>
              </a:path>
            </a:pathLst>
          </a:custGeom>
          <a:blipFill>
            <a:blip r:embed="rId21"/>
            <a:stretch>
              <a:fillRect l="0" t="0" r="0" b="0"/>
            </a:stretch>
          </a:blipFill>
        </p:spPr>
      </p:sp>
      <p:sp>
        <p:nvSpPr>
          <p:cNvPr name="Freeform 22" id="22"/>
          <p:cNvSpPr/>
          <p:nvPr/>
        </p:nvSpPr>
        <p:spPr>
          <a:xfrm flipH="false" flipV="false" rot="0">
            <a:off x="16269567" y="6670277"/>
            <a:ext cx="2197064" cy="4114800"/>
          </a:xfrm>
          <a:custGeom>
            <a:avLst/>
            <a:gdLst/>
            <a:ahLst/>
            <a:cxnLst/>
            <a:rect r="r" b="b" t="t" l="l"/>
            <a:pathLst>
              <a:path h="4114800" w="2197064">
                <a:moveTo>
                  <a:pt x="0" y="0"/>
                </a:moveTo>
                <a:lnTo>
                  <a:pt x="2197063" y="0"/>
                </a:lnTo>
                <a:lnTo>
                  <a:pt x="2197063"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3" id="23"/>
          <p:cNvSpPr/>
          <p:nvPr/>
        </p:nvSpPr>
        <p:spPr>
          <a:xfrm flipH="false" flipV="false" rot="0">
            <a:off x="1028700" y="281392"/>
            <a:ext cx="4647105" cy="4114800"/>
          </a:xfrm>
          <a:custGeom>
            <a:avLst/>
            <a:gdLst/>
            <a:ahLst/>
            <a:cxnLst/>
            <a:rect r="r" b="b" t="t" l="l"/>
            <a:pathLst>
              <a:path h="4114800" w="4647105">
                <a:moveTo>
                  <a:pt x="0" y="0"/>
                </a:moveTo>
                <a:lnTo>
                  <a:pt x="4647105" y="0"/>
                </a:lnTo>
                <a:lnTo>
                  <a:pt x="4647105"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4" id="24"/>
          <p:cNvSpPr/>
          <p:nvPr/>
        </p:nvSpPr>
        <p:spPr>
          <a:xfrm flipH="false" flipV="false" rot="0">
            <a:off x="-301061" y="803912"/>
            <a:ext cx="1851660" cy="2057400"/>
          </a:xfrm>
          <a:custGeom>
            <a:avLst/>
            <a:gdLst/>
            <a:ahLst/>
            <a:cxnLst/>
            <a:rect r="r" b="b" t="t" l="l"/>
            <a:pathLst>
              <a:path h="2057400" w="1851660">
                <a:moveTo>
                  <a:pt x="0" y="0"/>
                </a:moveTo>
                <a:lnTo>
                  <a:pt x="1851660" y="0"/>
                </a:lnTo>
                <a:lnTo>
                  <a:pt x="1851660" y="2057400"/>
                </a:lnTo>
                <a:lnTo>
                  <a:pt x="0" y="2057400"/>
                </a:lnTo>
                <a:lnTo>
                  <a:pt x="0" y="0"/>
                </a:lnTo>
                <a:close/>
              </a:path>
            </a:pathLst>
          </a:custGeom>
          <a:blipFill>
            <a:blip r:embed="rId26"/>
            <a:stretch>
              <a:fillRect l="0" t="0" r="0" b="0"/>
            </a:stretch>
          </a:blipFill>
        </p:spPr>
      </p:sp>
      <p:sp>
        <p:nvSpPr>
          <p:cNvPr name="TextBox 25" id="25"/>
          <p:cNvSpPr txBox="true"/>
          <p:nvPr/>
        </p:nvSpPr>
        <p:spPr>
          <a:xfrm rot="0">
            <a:off x="1259890" y="3712271"/>
            <a:ext cx="12466841" cy="1028943"/>
          </a:xfrm>
          <a:prstGeom prst="rect">
            <a:avLst/>
          </a:prstGeom>
        </p:spPr>
        <p:txBody>
          <a:bodyPr anchor="t" rtlCol="false" tIns="0" lIns="0" bIns="0" rIns="0">
            <a:spAutoFit/>
          </a:bodyPr>
          <a:lstStyle/>
          <a:p>
            <a:pPr algn="ctr">
              <a:lnSpc>
                <a:spcPts val="4186"/>
              </a:lnSpc>
            </a:pPr>
            <a:r>
              <a:rPr lang="en-US" sz="2990">
                <a:solidFill>
                  <a:srgbClr val="000000"/>
                </a:solidFill>
                <a:latin typeface="Space Mono"/>
                <a:ea typeface="Space Mono"/>
                <a:cs typeface="Space Mono"/>
                <a:sym typeface="Space Mono"/>
              </a:rPr>
              <a:t>Brak standardów - brak jasnych standardów co do etycznych działań hakerów</a:t>
            </a:r>
          </a:p>
        </p:txBody>
      </p:sp>
      <p:sp>
        <p:nvSpPr>
          <p:cNvPr name="TextBox 26" id="26"/>
          <p:cNvSpPr txBox="true"/>
          <p:nvPr/>
        </p:nvSpPr>
        <p:spPr>
          <a:xfrm rot="0">
            <a:off x="2364660" y="5526609"/>
            <a:ext cx="12466841" cy="1028943"/>
          </a:xfrm>
          <a:prstGeom prst="rect">
            <a:avLst/>
          </a:prstGeom>
        </p:spPr>
        <p:txBody>
          <a:bodyPr anchor="t" rtlCol="false" tIns="0" lIns="0" bIns="0" rIns="0">
            <a:spAutoFit/>
          </a:bodyPr>
          <a:lstStyle/>
          <a:p>
            <a:pPr algn="ctr">
              <a:lnSpc>
                <a:spcPts val="4186"/>
              </a:lnSpc>
            </a:pPr>
            <a:r>
              <a:rPr lang="en-US" sz="2990">
                <a:solidFill>
                  <a:srgbClr val="000000"/>
                </a:solidFill>
                <a:latin typeface="Space Mono"/>
                <a:ea typeface="Space Mono"/>
                <a:cs typeface="Space Mono"/>
                <a:sym typeface="Space Mono"/>
              </a:rPr>
              <a:t>Etyka vs. Prawo - niejasne przepisy prawne dotyczące hackingu etycznego.</a:t>
            </a:r>
          </a:p>
        </p:txBody>
      </p:sp>
      <p:sp>
        <p:nvSpPr>
          <p:cNvPr name="Freeform 27" id="27"/>
          <p:cNvSpPr/>
          <p:nvPr/>
        </p:nvSpPr>
        <p:spPr>
          <a:xfrm flipH="false" flipV="false" rot="0">
            <a:off x="12036630" y="2911128"/>
            <a:ext cx="806687" cy="773353"/>
          </a:xfrm>
          <a:custGeom>
            <a:avLst/>
            <a:gdLst/>
            <a:ahLst/>
            <a:cxnLst/>
            <a:rect r="r" b="b" t="t" l="l"/>
            <a:pathLst>
              <a:path h="773353" w="806687">
                <a:moveTo>
                  <a:pt x="0" y="0"/>
                </a:moveTo>
                <a:lnTo>
                  <a:pt x="806687" y="0"/>
                </a:lnTo>
                <a:lnTo>
                  <a:pt x="806687" y="773353"/>
                </a:lnTo>
                <a:lnTo>
                  <a:pt x="0" y="773353"/>
                </a:lnTo>
                <a:lnTo>
                  <a:pt x="0" y="0"/>
                </a:lnTo>
                <a:close/>
              </a:path>
            </a:pathLst>
          </a:custGeom>
          <a:blipFill>
            <a:blip r:embed="rId21"/>
            <a:stretch>
              <a:fillRect l="0" t="0" r="0" b="0"/>
            </a:stretch>
          </a:blipFill>
        </p:spPr>
      </p:sp>
      <p:sp>
        <p:nvSpPr>
          <p:cNvPr name="Freeform 28" id="28"/>
          <p:cNvSpPr/>
          <p:nvPr/>
        </p:nvSpPr>
        <p:spPr>
          <a:xfrm flipH="false" flipV="false" rot="0">
            <a:off x="4733960" y="4874564"/>
            <a:ext cx="806687" cy="773353"/>
          </a:xfrm>
          <a:custGeom>
            <a:avLst/>
            <a:gdLst/>
            <a:ahLst/>
            <a:cxnLst/>
            <a:rect r="r" b="b" t="t" l="l"/>
            <a:pathLst>
              <a:path h="773353" w="806687">
                <a:moveTo>
                  <a:pt x="0" y="0"/>
                </a:moveTo>
                <a:lnTo>
                  <a:pt x="806688" y="0"/>
                </a:lnTo>
                <a:lnTo>
                  <a:pt x="806688" y="773353"/>
                </a:lnTo>
                <a:lnTo>
                  <a:pt x="0" y="773353"/>
                </a:lnTo>
                <a:lnTo>
                  <a:pt x="0" y="0"/>
                </a:lnTo>
                <a:close/>
              </a:path>
            </a:pathLst>
          </a:custGeom>
          <a:blipFill>
            <a:blip r:embed="rId21"/>
            <a:stretch>
              <a:fillRect l="0" t="0" r="0" b="0"/>
            </a:stretch>
          </a:blipFill>
        </p:spPr>
      </p:sp>
      <p:sp>
        <p:nvSpPr>
          <p:cNvPr name="Freeform 29" id="29"/>
          <p:cNvSpPr/>
          <p:nvPr/>
        </p:nvSpPr>
        <p:spPr>
          <a:xfrm flipH="false" flipV="false" rot="0">
            <a:off x="12511097" y="6415190"/>
            <a:ext cx="806687" cy="773353"/>
          </a:xfrm>
          <a:custGeom>
            <a:avLst/>
            <a:gdLst/>
            <a:ahLst/>
            <a:cxnLst/>
            <a:rect r="r" b="b" t="t" l="l"/>
            <a:pathLst>
              <a:path h="773353" w="806687">
                <a:moveTo>
                  <a:pt x="0" y="0"/>
                </a:moveTo>
                <a:lnTo>
                  <a:pt x="806687" y="0"/>
                </a:lnTo>
                <a:lnTo>
                  <a:pt x="806687" y="773353"/>
                </a:lnTo>
                <a:lnTo>
                  <a:pt x="0" y="773353"/>
                </a:lnTo>
                <a:lnTo>
                  <a:pt x="0" y="0"/>
                </a:lnTo>
                <a:close/>
              </a:path>
            </a:pathLst>
          </a:custGeom>
          <a:blipFill>
            <a:blip r:embed="rId21"/>
            <a:stretch>
              <a:fillRect l="0" t="0" r="0" b="0"/>
            </a:stretch>
          </a:blipFill>
        </p:spPr>
      </p:sp>
      <p:sp>
        <p:nvSpPr>
          <p:cNvPr name="Freeform 30" id="30"/>
          <p:cNvSpPr/>
          <p:nvPr/>
        </p:nvSpPr>
        <p:spPr>
          <a:xfrm flipH="false" flipV="false" rot="0">
            <a:off x="13323387" y="3692347"/>
            <a:ext cx="806687" cy="773353"/>
          </a:xfrm>
          <a:custGeom>
            <a:avLst/>
            <a:gdLst/>
            <a:ahLst/>
            <a:cxnLst/>
            <a:rect r="r" b="b" t="t" l="l"/>
            <a:pathLst>
              <a:path h="773353" w="806687">
                <a:moveTo>
                  <a:pt x="0" y="0"/>
                </a:moveTo>
                <a:lnTo>
                  <a:pt x="806687" y="0"/>
                </a:lnTo>
                <a:lnTo>
                  <a:pt x="806687" y="773353"/>
                </a:lnTo>
                <a:lnTo>
                  <a:pt x="0" y="773353"/>
                </a:lnTo>
                <a:lnTo>
                  <a:pt x="0" y="0"/>
                </a:lnTo>
                <a:close/>
              </a:path>
            </a:pathLst>
          </a:custGeom>
          <a:blipFill>
            <a:blip r:embed="rId21"/>
            <a:stretch>
              <a:fillRect l="0" t="0" r="0" b="0"/>
            </a:stretch>
          </a:blipFill>
        </p:spPr>
      </p:sp>
      <p:sp>
        <p:nvSpPr>
          <p:cNvPr name="Freeform 31" id="31"/>
          <p:cNvSpPr/>
          <p:nvPr/>
        </p:nvSpPr>
        <p:spPr>
          <a:xfrm flipH="false" flipV="false" rot="0">
            <a:off x="10538099" y="4741214"/>
            <a:ext cx="806687" cy="773353"/>
          </a:xfrm>
          <a:custGeom>
            <a:avLst/>
            <a:gdLst/>
            <a:ahLst/>
            <a:cxnLst/>
            <a:rect r="r" b="b" t="t" l="l"/>
            <a:pathLst>
              <a:path h="773353" w="806687">
                <a:moveTo>
                  <a:pt x="0" y="0"/>
                </a:moveTo>
                <a:lnTo>
                  <a:pt x="806687" y="0"/>
                </a:lnTo>
                <a:lnTo>
                  <a:pt x="806687" y="773353"/>
                </a:lnTo>
                <a:lnTo>
                  <a:pt x="0" y="773353"/>
                </a:lnTo>
                <a:lnTo>
                  <a:pt x="0" y="0"/>
                </a:lnTo>
                <a:close/>
              </a:path>
            </a:pathLst>
          </a:custGeom>
          <a:blipFill>
            <a:blip r:embed="rId21"/>
            <a:stretch>
              <a:fillRect l="0" t="0" r="0" b="0"/>
            </a:stretch>
          </a:blipFill>
        </p:spPr>
      </p:sp>
      <p:sp>
        <p:nvSpPr>
          <p:cNvPr name="Freeform 32" id="32"/>
          <p:cNvSpPr/>
          <p:nvPr/>
        </p:nvSpPr>
        <p:spPr>
          <a:xfrm flipH="false" flipV="false" rot="0">
            <a:off x="13174075" y="4569561"/>
            <a:ext cx="806687" cy="773353"/>
          </a:xfrm>
          <a:custGeom>
            <a:avLst/>
            <a:gdLst/>
            <a:ahLst/>
            <a:cxnLst/>
            <a:rect r="r" b="b" t="t" l="l"/>
            <a:pathLst>
              <a:path h="773353" w="806687">
                <a:moveTo>
                  <a:pt x="0" y="0"/>
                </a:moveTo>
                <a:lnTo>
                  <a:pt x="806687" y="0"/>
                </a:lnTo>
                <a:lnTo>
                  <a:pt x="806687" y="773353"/>
                </a:lnTo>
                <a:lnTo>
                  <a:pt x="0" y="773353"/>
                </a:lnTo>
                <a:lnTo>
                  <a:pt x="0" y="0"/>
                </a:lnTo>
                <a:close/>
              </a:path>
            </a:pathLst>
          </a:custGeom>
          <a:blipFill>
            <a:blip r:embed="rId21"/>
            <a:stretch>
              <a:fillRect l="0" t="0" r="0" b="0"/>
            </a:stretch>
          </a:blipFill>
        </p:spPr>
      </p:sp>
      <p:sp>
        <p:nvSpPr>
          <p:cNvPr name="Freeform 33" id="33"/>
          <p:cNvSpPr/>
          <p:nvPr/>
        </p:nvSpPr>
        <p:spPr>
          <a:xfrm flipH="false" flipV="false" rot="0">
            <a:off x="11076596" y="6501784"/>
            <a:ext cx="806687" cy="773353"/>
          </a:xfrm>
          <a:custGeom>
            <a:avLst/>
            <a:gdLst/>
            <a:ahLst/>
            <a:cxnLst/>
            <a:rect r="r" b="b" t="t" l="l"/>
            <a:pathLst>
              <a:path h="773353" w="806687">
                <a:moveTo>
                  <a:pt x="0" y="0"/>
                </a:moveTo>
                <a:lnTo>
                  <a:pt x="806687" y="0"/>
                </a:lnTo>
                <a:lnTo>
                  <a:pt x="806687" y="773353"/>
                </a:lnTo>
                <a:lnTo>
                  <a:pt x="0" y="773353"/>
                </a:lnTo>
                <a:lnTo>
                  <a:pt x="0" y="0"/>
                </a:lnTo>
                <a:close/>
              </a:path>
            </a:pathLst>
          </a:custGeom>
          <a:blipFill>
            <a:blip r:embed="rId21"/>
            <a:stretch>
              <a:fillRect l="0" t="0" r="0" b="0"/>
            </a:stretch>
          </a:blipFill>
        </p:spPr>
      </p:sp>
      <p:sp>
        <p:nvSpPr>
          <p:cNvPr name="Freeform 34" id="34"/>
          <p:cNvSpPr/>
          <p:nvPr/>
        </p:nvSpPr>
        <p:spPr>
          <a:xfrm flipH="false" flipV="false" rot="0">
            <a:off x="13783106" y="6327836"/>
            <a:ext cx="806687" cy="773353"/>
          </a:xfrm>
          <a:custGeom>
            <a:avLst/>
            <a:gdLst/>
            <a:ahLst/>
            <a:cxnLst/>
            <a:rect r="r" b="b" t="t" l="l"/>
            <a:pathLst>
              <a:path h="773353" w="806687">
                <a:moveTo>
                  <a:pt x="0" y="0"/>
                </a:moveTo>
                <a:lnTo>
                  <a:pt x="806688" y="0"/>
                </a:lnTo>
                <a:lnTo>
                  <a:pt x="806688" y="773353"/>
                </a:lnTo>
                <a:lnTo>
                  <a:pt x="0" y="773353"/>
                </a:lnTo>
                <a:lnTo>
                  <a:pt x="0" y="0"/>
                </a:lnTo>
                <a:close/>
              </a:path>
            </a:pathLst>
          </a:custGeom>
          <a:blipFill>
            <a:blip r:embed="rId21"/>
            <a:stretch>
              <a:fillRect l="0" t="0" r="0" b="0"/>
            </a:stretch>
          </a:blipFill>
        </p:spPr>
      </p:sp>
      <p:sp>
        <p:nvSpPr>
          <p:cNvPr name="Freeform 35" id="35"/>
          <p:cNvSpPr/>
          <p:nvPr/>
        </p:nvSpPr>
        <p:spPr>
          <a:xfrm flipH="false" flipV="false" rot="0">
            <a:off x="13204849" y="2623720"/>
            <a:ext cx="806687" cy="773353"/>
          </a:xfrm>
          <a:custGeom>
            <a:avLst/>
            <a:gdLst/>
            <a:ahLst/>
            <a:cxnLst/>
            <a:rect r="r" b="b" t="t" l="l"/>
            <a:pathLst>
              <a:path h="773353" w="806687">
                <a:moveTo>
                  <a:pt x="0" y="0"/>
                </a:moveTo>
                <a:lnTo>
                  <a:pt x="806687" y="0"/>
                </a:lnTo>
                <a:lnTo>
                  <a:pt x="806687" y="773352"/>
                </a:lnTo>
                <a:lnTo>
                  <a:pt x="0" y="773352"/>
                </a:lnTo>
                <a:lnTo>
                  <a:pt x="0" y="0"/>
                </a:lnTo>
                <a:close/>
              </a:path>
            </a:pathLst>
          </a:custGeom>
          <a:blipFill>
            <a:blip r:embed="rId21"/>
            <a:stretch>
              <a:fillRect l="0" t="0" r="0" b="0"/>
            </a:stretch>
          </a:blipFill>
        </p:spPr>
      </p:sp>
      <p:sp>
        <p:nvSpPr>
          <p:cNvPr name="Freeform 36" id="36"/>
          <p:cNvSpPr/>
          <p:nvPr/>
        </p:nvSpPr>
        <p:spPr>
          <a:xfrm flipH="false" flipV="false" rot="0">
            <a:off x="1550599" y="4782442"/>
            <a:ext cx="2966781" cy="415066"/>
          </a:xfrm>
          <a:custGeom>
            <a:avLst/>
            <a:gdLst/>
            <a:ahLst/>
            <a:cxnLst/>
            <a:rect r="r" b="b" t="t" l="l"/>
            <a:pathLst>
              <a:path h="415066" w="2966781">
                <a:moveTo>
                  <a:pt x="0" y="0"/>
                </a:moveTo>
                <a:lnTo>
                  <a:pt x="2966781" y="0"/>
                </a:lnTo>
                <a:lnTo>
                  <a:pt x="2966781" y="415067"/>
                </a:lnTo>
                <a:lnTo>
                  <a:pt x="0" y="41506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37" id="37"/>
          <p:cNvSpPr txBox="true"/>
          <p:nvPr/>
        </p:nvSpPr>
        <p:spPr>
          <a:xfrm rot="0">
            <a:off x="3252828" y="7238353"/>
            <a:ext cx="12466841" cy="1028943"/>
          </a:xfrm>
          <a:prstGeom prst="rect">
            <a:avLst/>
          </a:prstGeom>
        </p:spPr>
        <p:txBody>
          <a:bodyPr anchor="t" rtlCol="false" tIns="0" lIns="0" bIns="0" rIns="0">
            <a:spAutoFit/>
          </a:bodyPr>
          <a:lstStyle/>
          <a:p>
            <a:pPr algn="ctr">
              <a:lnSpc>
                <a:spcPts val="4186"/>
              </a:lnSpc>
            </a:pPr>
            <a:r>
              <a:rPr lang="en-US" sz="2990">
                <a:solidFill>
                  <a:srgbClr val="000000"/>
                </a:solidFill>
                <a:latin typeface="Space Mono"/>
                <a:ea typeface="Space Mono"/>
                <a:cs typeface="Space Mono"/>
                <a:sym typeface="Space Mono"/>
              </a:rPr>
              <a:t>Nadmierne zaufanie - ryzyko, że hakerzy etyczni nadużyją swoich uprawnień</a:t>
            </a:r>
          </a:p>
        </p:txBody>
      </p:sp>
      <p:sp>
        <p:nvSpPr>
          <p:cNvPr name="Freeform 38" id="38"/>
          <p:cNvSpPr/>
          <p:nvPr/>
        </p:nvSpPr>
        <p:spPr>
          <a:xfrm flipH="false" flipV="false" rot="0">
            <a:off x="2931538" y="6555553"/>
            <a:ext cx="2966781" cy="415066"/>
          </a:xfrm>
          <a:custGeom>
            <a:avLst/>
            <a:gdLst/>
            <a:ahLst/>
            <a:cxnLst/>
            <a:rect r="r" b="b" t="t" l="l"/>
            <a:pathLst>
              <a:path h="415066" w="2966781">
                <a:moveTo>
                  <a:pt x="0" y="0"/>
                </a:moveTo>
                <a:lnTo>
                  <a:pt x="2966782" y="0"/>
                </a:lnTo>
                <a:lnTo>
                  <a:pt x="2966782" y="415066"/>
                </a:lnTo>
                <a:lnTo>
                  <a:pt x="0" y="41506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39" id="39"/>
          <p:cNvSpPr/>
          <p:nvPr/>
        </p:nvSpPr>
        <p:spPr>
          <a:xfrm flipH="false" flipV="false" rot="0">
            <a:off x="3682194" y="8246969"/>
            <a:ext cx="2966781" cy="415066"/>
          </a:xfrm>
          <a:custGeom>
            <a:avLst/>
            <a:gdLst/>
            <a:ahLst/>
            <a:cxnLst/>
            <a:rect r="r" b="b" t="t" l="l"/>
            <a:pathLst>
              <a:path h="415066" w="2966781">
                <a:moveTo>
                  <a:pt x="0" y="0"/>
                </a:moveTo>
                <a:lnTo>
                  <a:pt x="2966781" y="0"/>
                </a:lnTo>
                <a:lnTo>
                  <a:pt x="2966781" y="415067"/>
                </a:lnTo>
                <a:lnTo>
                  <a:pt x="0" y="41506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40" id="40"/>
          <p:cNvSpPr/>
          <p:nvPr/>
        </p:nvSpPr>
        <p:spPr>
          <a:xfrm flipH="false" flipV="false" rot="0">
            <a:off x="6598951" y="4974918"/>
            <a:ext cx="2966781" cy="415066"/>
          </a:xfrm>
          <a:custGeom>
            <a:avLst/>
            <a:gdLst/>
            <a:ahLst/>
            <a:cxnLst/>
            <a:rect r="r" b="b" t="t" l="l"/>
            <a:pathLst>
              <a:path h="415066" w="2966781">
                <a:moveTo>
                  <a:pt x="0" y="0"/>
                </a:moveTo>
                <a:lnTo>
                  <a:pt x="2966781" y="0"/>
                </a:lnTo>
                <a:lnTo>
                  <a:pt x="2966781" y="415066"/>
                </a:lnTo>
                <a:lnTo>
                  <a:pt x="0" y="41506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41" id="41"/>
          <p:cNvSpPr/>
          <p:nvPr/>
        </p:nvSpPr>
        <p:spPr>
          <a:xfrm flipH="false" flipV="false" rot="0">
            <a:off x="7114690" y="6746053"/>
            <a:ext cx="2966781" cy="415066"/>
          </a:xfrm>
          <a:custGeom>
            <a:avLst/>
            <a:gdLst/>
            <a:ahLst/>
            <a:cxnLst/>
            <a:rect r="r" b="b" t="t" l="l"/>
            <a:pathLst>
              <a:path h="415066" w="2966781">
                <a:moveTo>
                  <a:pt x="0" y="0"/>
                </a:moveTo>
                <a:lnTo>
                  <a:pt x="2966781" y="0"/>
                </a:lnTo>
                <a:lnTo>
                  <a:pt x="2966781" y="415066"/>
                </a:lnTo>
                <a:lnTo>
                  <a:pt x="0" y="41506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42" id="42"/>
          <p:cNvSpPr/>
          <p:nvPr/>
        </p:nvSpPr>
        <p:spPr>
          <a:xfrm flipH="false" flipV="false" rot="0">
            <a:off x="7681568" y="96805"/>
            <a:ext cx="2966781" cy="415066"/>
          </a:xfrm>
          <a:custGeom>
            <a:avLst/>
            <a:gdLst/>
            <a:ahLst/>
            <a:cxnLst/>
            <a:rect r="r" b="b" t="t" l="l"/>
            <a:pathLst>
              <a:path h="415066" w="2966781">
                <a:moveTo>
                  <a:pt x="0" y="0"/>
                </a:moveTo>
                <a:lnTo>
                  <a:pt x="2966782" y="0"/>
                </a:lnTo>
                <a:lnTo>
                  <a:pt x="2966782" y="415066"/>
                </a:lnTo>
                <a:lnTo>
                  <a:pt x="0" y="41506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43" id="43"/>
          <p:cNvSpPr/>
          <p:nvPr/>
        </p:nvSpPr>
        <p:spPr>
          <a:xfrm flipH="false" flipV="false" rot="0">
            <a:off x="4019462" y="7846"/>
            <a:ext cx="2966781" cy="415066"/>
          </a:xfrm>
          <a:custGeom>
            <a:avLst/>
            <a:gdLst/>
            <a:ahLst/>
            <a:cxnLst/>
            <a:rect r="r" b="b" t="t" l="l"/>
            <a:pathLst>
              <a:path h="415066" w="2966781">
                <a:moveTo>
                  <a:pt x="0" y="0"/>
                </a:moveTo>
                <a:lnTo>
                  <a:pt x="2966781" y="0"/>
                </a:lnTo>
                <a:lnTo>
                  <a:pt x="2966781" y="415066"/>
                </a:lnTo>
                <a:lnTo>
                  <a:pt x="0" y="41506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44" id="44"/>
          <p:cNvSpPr/>
          <p:nvPr/>
        </p:nvSpPr>
        <p:spPr>
          <a:xfrm flipH="false" flipV="false" rot="0">
            <a:off x="-1029901" y="6415190"/>
            <a:ext cx="2842953" cy="4114800"/>
          </a:xfrm>
          <a:custGeom>
            <a:avLst/>
            <a:gdLst/>
            <a:ahLst/>
            <a:cxnLst/>
            <a:rect r="r" b="b" t="t" l="l"/>
            <a:pathLst>
              <a:path h="4114800" w="2842953">
                <a:moveTo>
                  <a:pt x="0" y="0"/>
                </a:moveTo>
                <a:lnTo>
                  <a:pt x="2842953" y="0"/>
                </a:lnTo>
                <a:lnTo>
                  <a:pt x="2842953"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45" id="45"/>
          <p:cNvSpPr txBox="true"/>
          <p:nvPr/>
        </p:nvSpPr>
        <p:spPr>
          <a:xfrm rot="0">
            <a:off x="4414929" y="8715253"/>
            <a:ext cx="12466841" cy="1028943"/>
          </a:xfrm>
          <a:prstGeom prst="rect">
            <a:avLst/>
          </a:prstGeom>
        </p:spPr>
        <p:txBody>
          <a:bodyPr anchor="t" rtlCol="false" tIns="0" lIns="0" bIns="0" rIns="0">
            <a:spAutoFit/>
          </a:bodyPr>
          <a:lstStyle/>
          <a:p>
            <a:pPr algn="ctr">
              <a:lnSpc>
                <a:spcPts val="4186"/>
              </a:lnSpc>
            </a:pPr>
            <a:r>
              <a:rPr lang="en-US" sz="2990">
                <a:solidFill>
                  <a:srgbClr val="000000"/>
                </a:solidFill>
                <a:latin typeface="Space Mono"/>
                <a:ea typeface="Space Mono"/>
                <a:cs typeface="Space Mono"/>
                <a:sym typeface="Space Mono"/>
              </a:rPr>
              <a:t>Złośliwe wykorzystanie- możliwość wykorzystania technik hackingu do celów nielegalnych.</a:t>
            </a:r>
          </a:p>
        </p:txBody>
      </p:sp>
      <p:sp>
        <p:nvSpPr>
          <p:cNvPr name="Freeform 46" id="46"/>
          <p:cNvSpPr/>
          <p:nvPr/>
        </p:nvSpPr>
        <p:spPr>
          <a:xfrm flipH="false" flipV="false" rot="0">
            <a:off x="17051267" y="3397072"/>
            <a:ext cx="806687" cy="773353"/>
          </a:xfrm>
          <a:custGeom>
            <a:avLst/>
            <a:gdLst/>
            <a:ahLst/>
            <a:cxnLst/>
            <a:rect r="r" b="b" t="t" l="l"/>
            <a:pathLst>
              <a:path h="773353" w="806687">
                <a:moveTo>
                  <a:pt x="0" y="0"/>
                </a:moveTo>
                <a:lnTo>
                  <a:pt x="806687" y="0"/>
                </a:lnTo>
                <a:lnTo>
                  <a:pt x="806687" y="773353"/>
                </a:lnTo>
                <a:lnTo>
                  <a:pt x="0" y="773353"/>
                </a:lnTo>
                <a:lnTo>
                  <a:pt x="0" y="0"/>
                </a:lnTo>
                <a:close/>
              </a:path>
            </a:pathLst>
          </a:custGeom>
          <a:blipFill>
            <a:blip r:embed="rId21"/>
            <a:stretch>
              <a:fillRect l="0" t="0" r="0" b="0"/>
            </a:stretch>
          </a:blipFill>
        </p:spPr>
      </p:sp>
      <p:sp>
        <p:nvSpPr>
          <p:cNvPr name="Freeform 47" id="47"/>
          <p:cNvSpPr/>
          <p:nvPr/>
        </p:nvSpPr>
        <p:spPr>
          <a:xfrm flipH="false" flipV="false" rot="0">
            <a:off x="17314750" y="2187748"/>
            <a:ext cx="806687" cy="773353"/>
          </a:xfrm>
          <a:custGeom>
            <a:avLst/>
            <a:gdLst/>
            <a:ahLst/>
            <a:cxnLst/>
            <a:rect r="r" b="b" t="t" l="l"/>
            <a:pathLst>
              <a:path h="773353" w="806687">
                <a:moveTo>
                  <a:pt x="0" y="0"/>
                </a:moveTo>
                <a:lnTo>
                  <a:pt x="806687" y="0"/>
                </a:lnTo>
                <a:lnTo>
                  <a:pt x="806687" y="773353"/>
                </a:lnTo>
                <a:lnTo>
                  <a:pt x="0" y="773353"/>
                </a:lnTo>
                <a:lnTo>
                  <a:pt x="0" y="0"/>
                </a:lnTo>
                <a:close/>
              </a:path>
            </a:pathLst>
          </a:custGeom>
          <a:blipFill>
            <a:blip r:embed="rId21"/>
            <a:stretch>
              <a:fillRect l="0" t="0" r="0" b="0"/>
            </a:stretch>
          </a:blipFill>
        </p:spPr>
      </p:sp>
      <p:sp>
        <p:nvSpPr>
          <p:cNvPr name="Freeform 48" id="48"/>
          <p:cNvSpPr/>
          <p:nvPr/>
        </p:nvSpPr>
        <p:spPr>
          <a:xfrm flipH="false" flipV="false" rot="0">
            <a:off x="13649662" y="125195"/>
            <a:ext cx="806687" cy="773353"/>
          </a:xfrm>
          <a:custGeom>
            <a:avLst/>
            <a:gdLst/>
            <a:ahLst/>
            <a:cxnLst/>
            <a:rect r="r" b="b" t="t" l="l"/>
            <a:pathLst>
              <a:path h="773353" w="806687">
                <a:moveTo>
                  <a:pt x="0" y="0"/>
                </a:moveTo>
                <a:lnTo>
                  <a:pt x="806688" y="0"/>
                </a:lnTo>
                <a:lnTo>
                  <a:pt x="806688" y="773353"/>
                </a:lnTo>
                <a:lnTo>
                  <a:pt x="0" y="773353"/>
                </a:lnTo>
                <a:lnTo>
                  <a:pt x="0" y="0"/>
                </a:lnTo>
                <a:close/>
              </a:path>
            </a:pathLst>
          </a:custGeom>
          <a:blipFill>
            <a:blip r:embed="rId21"/>
            <a:stretch>
              <a:fillRect l="0" t="0" r="0" b="0"/>
            </a:stretch>
          </a:blipFill>
        </p:spPr>
      </p:sp>
      <p:sp>
        <p:nvSpPr>
          <p:cNvPr name="Freeform 49" id="49"/>
          <p:cNvSpPr/>
          <p:nvPr/>
        </p:nvSpPr>
        <p:spPr>
          <a:xfrm flipH="false" flipV="false" rot="0">
            <a:off x="7344300" y="4989976"/>
            <a:ext cx="4647105" cy="4114800"/>
          </a:xfrm>
          <a:custGeom>
            <a:avLst/>
            <a:gdLst/>
            <a:ahLst/>
            <a:cxnLst/>
            <a:rect r="r" b="b" t="t" l="l"/>
            <a:pathLst>
              <a:path h="4114800" w="4647105">
                <a:moveTo>
                  <a:pt x="0" y="0"/>
                </a:moveTo>
                <a:lnTo>
                  <a:pt x="4647105" y="0"/>
                </a:lnTo>
                <a:lnTo>
                  <a:pt x="4647105" y="4114800"/>
                </a:lnTo>
                <a:lnTo>
                  <a:pt x="0" y="4114800"/>
                </a:lnTo>
                <a:lnTo>
                  <a:pt x="0" y="0"/>
                </a:lnTo>
                <a:close/>
              </a:path>
            </a:pathLst>
          </a:custGeom>
          <a:blipFill>
            <a:blip r:embed="rId24">
              <a:alphaModFix amt="38000"/>
              <a:extLst>
                <a:ext uri="{96DAC541-7B7A-43D3-8B79-37D633B846F1}">
                  <asvg:svgBlip xmlns:asvg="http://schemas.microsoft.com/office/drawing/2016/SVG/main" r:embed="rId25"/>
                </a:ext>
              </a:extLst>
            </a:blip>
            <a:stretch>
              <a:fillRect l="0" t="0" r="0" b="0"/>
            </a:stretch>
          </a:blipFill>
        </p:spPr>
      </p:sp>
      <p:sp>
        <p:nvSpPr>
          <p:cNvPr name="Freeform 50" id="50"/>
          <p:cNvSpPr/>
          <p:nvPr/>
        </p:nvSpPr>
        <p:spPr>
          <a:xfrm flipH="false" flipV="false" rot="0">
            <a:off x="7863992" y="1028700"/>
            <a:ext cx="4647105" cy="4114800"/>
          </a:xfrm>
          <a:custGeom>
            <a:avLst/>
            <a:gdLst/>
            <a:ahLst/>
            <a:cxnLst/>
            <a:rect r="r" b="b" t="t" l="l"/>
            <a:pathLst>
              <a:path h="4114800" w="4647105">
                <a:moveTo>
                  <a:pt x="0" y="0"/>
                </a:moveTo>
                <a:lnTo>
                  <a:pt x="4647105" y="0"/>
                </a:lnTo>
                <a:lnTo>
                  <a:pt x="4647105" y="4114800"/>
                </a:lnTo>
                <a:lnTo>
                  <a:pt x="0" y="4114800"/>
                </a:lnTo>
                <a:lnTo>
                  <a:pt x="0" y="0"/>
                </a:lnTo>
                <a:close/>
              </a:path>
            </a:pathLst>
          </a:custGeom>
          <a:blipFill>
            <a:blip r:embed="rId24">
              <a:alphaModFix amt="38000"/>
              <a:extLst>
                <a:ext uri="{96DAC541-7B7A-43D3-8B79-37D633B846F1}">
                  <asvg:svgBlip xmlns:asvg="http://schemas.microsoft.com/office/drawing/2016/SVG/main" r:embed="rId2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7997946" y="513441"/>
            <a:ext cx="285240" cy="314393"/>
          </a:xfrm>
          <a:custGeom>
            <a:avLst/>
            <a:gdLst/>
            <a:ahLst/>
            <a:cxnLst/>
            <a:rect r="r" b="b" t="t" l="l"/>
            <a:pathLst>
              <a:path h="314393" w="285240">
                <a:moveTo>
                  <a:pt x="0" y="0"/>
                </a:moveTo>
                <a:lnTo>
                  <a:pt x="285239" y="0"/>
                </a:lnTo>
                <a:lnTo>
                  <a:pt x="285239" y="314392"/>
                </a:lnTo>
                <a:lnTo>
                  <a:pt x="0" y="31439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3" id="13"/>
          <p:cNvSpPr txBox="true"/>
          <p:nvPr/>
        </p:nvSpPr>
        <p:spPr>
          <a:xfrm rot="0">
            <a:off x="1028700" y="413140"/>
            <a:ext cx="16623662" cy="3330813"/>
          </a:xfrm>
          <a:prstGeom prst="rect">
            <a:avLst/>
          </a:prstGeom>
        </p:spPr>
        <p:txBody>
          <a:bodyPr anchor="t" rtlCol="false" tIns="0" lIns="0" bIns="0" rIns="0">
            <a:spAutoFit/>
          </a:bodyPr>
          <a:lstStyle/>
          <a:p>
            <a:pPr algn="ctr">
              <a:lnSpc>
                <a:spcPts val="13388"/>
              </a:lnSpc>
            </a:pPr>
            <a:r>
              <a:rPr lang="en-US" sz="9562">
                <a:solidFill>
                  <a:srgbClr val="000000"/>
                </a:solidFill>
                <a:latin typeface="Greenth Grunge"/>
                <a:ea typeface="Greenth Grunge"/>
                <a:cs typeface="Greenth Grunge"/>
                <a:sym typeface="Greenth Grunge"/>
              </a:rPr>
              <a:t>Przyszłosc etycznego hakerstwa</a:t>
            </a:r>
          </a:p>
        </p:txBody>
      </p:sp>
      <p:sp>
        <p:nvSpPr>
          <p:cNvPr name="Freeform 14" id="14"/>
          <p:cNvSpPr/>
          <p:nvPr/>
        </p:nvSpPr>
        <p:spPr>
          <a:xfrm flipH="false" flipV="false" rot="0">
            <a:off x="8858760" y="513441"/>
            <a:ext cx="285240" cy="314393"/>
          </a:xfrm>
          <a:custGeom>
            <a:avLst/>
            <a:gdLst/>
            <a:ahLst/>
            <a:cxnLst/>
            <a:rect r="r" b="b" t="t" l="l"/>
            <a:pathLst>
              <a:path h="314393" w="285240">
                <a:moveTo>
                  <a:pt x="0" y="0"/>
                </a:moveTo>
                <a:lnTo>
                  <a:pt x="285240" y="0"/>
                </a:lnTo>
                <a:lnTo>
                  <a:pt x="285240" y="314392"/>
                </a:lnTo>
                <a:lnTo>
                  <a:pt x="0" y="31439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103145" y="2687503"/>
            <a:ext cx="4183253" cy="4114800"/>
          </a:xfrm>
          <a:custGeom>
            <a:avLst/>
            <a:gdLst/>
            <a:ahLst/>
            <a:cxnLst/>
            <a:rect r="r" b="b" t="t" l="l"/>
            <a:pathLst>
              <a:path h="4114800" w="4183253">
                <a:moveTo>
                  <a:pt x="0" y="0"/>
                </a:moveTo>
                <a:lnTo>
                  <a:pt x="4183253" y="0"/>
                </a:lnTo>
                <a:lnTo>
                  <a:pt x="4183253"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13802910" y="2240538"/>
            <a:ext cx="983311" cy="1530446"/>
          </a:xfrm>
          <a:custGeom>
            <a:avLst/>
            <a:gdLst/>
            <a:ahLst/>
            <a:cxnLst/>
            <a:rect r="r" b="b" t="t" l="l"/>
            <a:pathLst>
              <a:path h="1530446" w="983311">
                <a:moveTo>
                  <a:pt x="0" y="0"/>
                </a:moveTo>
                <a:lnTo>
                  <a:pt x="983312" y="0"/>
                </a:lnTo>
                <a:lnTo>
                  <a:pt x="983312" y="1530445"/>
                </a:lnTo>
                <a:lnTo>
                  <a:pt x="0" y="1530445"/>
                </a:lnTo>
                <a:lnTo>
                  <a:pt x="0" y="0"/>
                </a:lnTo>
                <a:close/>
              </a:path>
            </a:pathLst>
          </a:custGeom>
          <a:blipFill>
            <a:blip r:embed="rId19"/>
            <a:stretch>
              <a:fillRect l="0" t="0" r="0" b="0"/>
            </a:stretch>
          </a:blipFill>
        </p:spPr>
      </p:sp>
      <p:sp>
        <p:nvSpPr>
          <p:cNvPr name="Freeform 17" id="17"/>
          <p:cNvSpPr/>
          <p:nvPr/>
        </p:nvSpPr>
        <p:spPr>
          <a:xfrm flipH="false" flipV="false" rot="0">
            <a:off x="4038732" y="-1051763"/>
            <a:ext cx="2028451" cy="2080463"/>
          </a:xfrm>
          <a:custGeom>
            <a:avLst/>
            <a:gdLst/>
            <a:ahLst/>
            <a:cxnLst/>
            <a:rect r="r" b="b" t="t" l="l"/>
            <a:pathLst>
              <a:path h="2080463" w="2028451">
                <a:moveTo>
                  <a:pt x="0" y="0"/>
                </a:moveTo>
                <a:lnTo>
                  <a:pt x="2028451" y="0"/>
                </a:lnTo>
                <a:lnTo>
                  <a:pt x="2028451" y="2080463"/>
                </a:lnTo>
                <a:lnTo>
                  <a:pt x="0" y="2080463"/>
                </a:lnTo>
                <a:lnTo>
                  <a:pt x="0" y="0"/>
                </a:lnTo>
                <a:close/>
              </a:path>
            </a:pathLst>
          </a:custGeom>
          <a:blipFill>
            <a:blip r:embed="rId20"/>
            <a:stretch>
              <a:fillRect l="0" t="0" r="0" b="0"/>
            </a:stretch>
          </a:blipFill>
        </p:spPr>
      </p:sp>
      <p:sp>
        <p:nvSpPr>
          <p:cNvPr name="Freeform 18" id="18"/>
          <p:cNvSpPr/>
          <p:nvPr/>
        </p:nvSpPr>
        <p:spPr>
          <a:xfrm flipH="false" flipV="false" rot="0">
            <a:off x="752964" y="6492639"/>
            <a:ext cx="2204952" cy="2232863"/>
          </a:xfrm>
          <a:custGeom>
            <a:avLst/>
            <a:gdLst/>
            <a:ahLst/>
            <a:cxnLst/>
            <a:rect r="r" b="b" t="t" l="l"/>
            <a:pathLst>
              <a:path h="2232863" w="2204952">
                <a:moveTo>
                  <a:pt x="0" y="0"/>
                </a:moveTo>
                <a:lnTo>
                  <a:pt x="2204952" y="0"/>
                </a:lnTo>
                <a:lnTo>
                  <a:pt x="2204952" y="2232863"/>
                </a:lnTo>
                <a:lnTo>
                  <a:pt x="0" y="2232863"/>
                </a:lnTo>
                <a:lnTo>
                  <a:pt x="0" y="0"/>
                </a:lnTo>
                <a:close/>
              </a:path>
            </a:pathLst>
          </a:custGeom>
          <a:blipFill>
            <a:blip r:embed="rId21"/>
            <a:stretch>
              <a:fillRect l="0" t="0" r="0" b="0"/>
            </a:stretch>
          </a:blipFill>
        </p:spPr>
      </p:sp>
      <p:sp>
        <p:nvSpPr>
          <p:cNvPr name="Freeform 19" id="19"/>
          <p:cNvSpPr/>
          <p:nvPr/>
        </p:nvSpPr>
        <p:spPr>
          <a:xfrm flipH="false" flipV="false" rot="0">
            <a:off x="14938622" y="893044"/>
            <a:ext cx="4310253" cy="8229600"/>
          </a:xfrm>
          <a:custGeom>
            <a:avLst/>
            <a:gdLst/>
            <a:ahLst/>
            <a:cxnLst/>
            <a:rect r="r" b="b" t="t" l="l"/>
            <a:pathLst>
              <a:path h="8229600" w="4310253">
                <a:moveTo>
                  <a:pt x="0" y="0"/>
                </a:moveTo>
                <a:lnTo>
                  <a:pt x="4310253" y="0"/>
                </a:lnTo>
                <a:lnTo>
                  <a:pt x="4310253" y="8229600"/>
                </a:lnTo>
                <a:lnTo>
                  <a:pt x="0" y="8229600"/>
                </a:lnTo>
                <a:lnTo>
                  <a:pt x="0" y="0"/>
                </a:lnTo>
                <a:close/>
              </a:path>
            </a:pathLst>
          </a:custGeom>
          <a:blipFill>
            <a:blip r:embed="rId22">
              <a:alphaModFix amt="65999"/>
            </a:blip>
            <a:stretch>
              <a:fillRect l="0" t="0" r="0" b="0"/>
            </a:stretch>
          </a:blipFill>
        </p:spPr>
      </p:sp>
      <p:sp>
        <p:nvSpPr>
          <p:cNvPr name="Freeform 20" id="20"/>
          <p:cNvSpPr/>
          <p:nvPr/>
        </p:nvSpPr>
        <p:spPr>
          <a:xfrm flipH="false" flipV="false" rot="0">
            <a:off x="15231240" y="8037062"/>
            <a:ext cx="2197064" cy="4114800"/>
          </a:xfrm>
          <a:custGeom>
            <a:avLst/>
            <a:gdLst/>
            <a:ahLst/>
            <a:cxnLst/>
            <a:rect r="r" b="b" t="t" l="l"/>
            <a:pathLst>
              <a:path h="4114800" w="2197064">
                <a:moveTo>
                  <a:pt x="0" y="0"/>
                </a:moveTo>
                <a:lnTo>
                  <a:pt x="2197064" y="0"/>
                </a:lnTo>
                <a:lnTo>
                  <a:pt x="2197064" y="4114800"/>
                </a:lnTo>
                <a:lnTo>
                  <a:pt x="0" y="411480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1" id="21"/>
          <p:cNvSpPr/>
          <p:nvPr/>
        </p:nvSpPr>
        <p:spPr>
          <a:xfrm flipH="false" flipV="false" rot="0">
            <a:off x="-1515873" y="1028700"/>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22" id="22"/>
          <p:cNvSpPr txBox="true"/>
          <p:nvPr/>
        </p:nvSpPr>
        <p:spPr>
          <a:xfrm rot="0">
            <a:off x="2910579" y="4277353"/>
            <a:ext cx="12466841" cy="5743818"/>
          </a:xfrm>
          <a:prstGeom prst="rect">
            <a:avLst/>
          </a:prstGeom>
        </p:spPr>
        <p:txBody>
          <a:bodyPr anchor="t" rtlCol="false" tIns="0" lIns="0" bIns="0" rIns="0">
            <a:spAutoFit/>
          </a:bodyPr>
          <a:lstStyle/>
          <a:p>
            <a:pPr algn="ctr">
              <a:lnSpc>
                <a:spcPts val="4186"/>
              </a:lnSpc>
            </a:pPr>
            <a:r>
              <a:rPr lang="en-US" sz="2990">
                <a:solidFill>
                  <a:srgbClr val="000000"/>
                </a:solidFill>
                <a:latin typeface="Space Mono"/>
                <a:ea typeface="Space Mono"/>
                <a:cs typeface="Space Mono"/>
                <a:sym typeface="Space Mono"/>
              </a:rPr>
              <a:t>Rozwój etyki w IT: Jak zmienia się podejście do etycznego hakerstwa w miarę rozwoju technologii?</a:t>
            </a:r>
          </a:p>
          <a:p>
            <a:pPr algn="ctr" marL="645631" indent="-322815" lvl="1">
              <a:lnSpc>
                <a:spcPts val="4186"/>
              </a:lnSpc>
              <a:buFont typeface="Arial"/>
              <a:buChar char="•"/>
            </a:pPr>
            <a:r>
              <a:rPr lang="en-US" sz="2990">
                <a:solidFill>
                  <a:srgbClr val="000000"/>
                </a:solidFill>
                <a:latin typeface="Space Mono"/>
                <a:ea typeface="Space Mono"/>
                <a:cs typeface="Space Mono"/>
                <a:sym typeface="Space Mono"/>
              </a:rPr>
              <a:t>Edukacja i certyfikacje: Więcej uczelni i organizacji oferuje programy związane z etycznym hackowaniem i bezpieczeństwem cybernetycznym (np. Certified Ethical Hacker – CEH).</a:t>
            </a:r>
          </a:p>
          <a:p>
            <a:pPr algn="ctr" marL="645631" indent="-322815" lvl="1">
              <a:lnSpc>
                <a:spcPts val="4186"/>
              </a:lnSpc>
              <a:buFont typeface="Arial"/>
              <a:buChar char="•"/>
            </a:pPr>
            <a:r>
              <a:rPr lang="en-US" sz="2990">
                <a:solidFill>
                  <a:srgbClr val="000000"/>
                </a:solidFill>
                <a:latin typeface="Space Mono"/>
                <a:ea typeface="Space Mono"/>
                <a:cs typeface="Space Mono"/>
                <a:sym typeface="Space Mono"/>
              </a:rPr>
              <a:t>Współpraca z rządami i organizacjami międzynarodowymi: Zwiększająca się liczba inicjatyw wspierających etycznych hakerów w walce z cyberprzestępczością.</a:t>
            </a:r>
          </a:p>
          <a:p>
            <a:pPr algn="ctr">
              <a:lnSpc>
                <a:spcPts val="4186"/>
              </a:lnSpc>
            </a:pPr>
          </a:p>
        </p:txBody>
      </p:sp>
      <p:sp>
        <p:nvSpPr>
          <p:cNvPr name="Freeform 23" id="23"/>
          <p:cNvSpPr/>
          <p:nvPr/>
        </p:nvSpPr>
        <p:spPr>
          <a:xfrm flipH="false" flipV="false" rot="0">
            <a:off x="5779377" y="3281863"/>
            <a:ext cx="7315200" cy="1463040"/>
          </a:xfrm>
          <a:custGeom>
            <a:avLst/>
            <a:gdLst/>
            <a:ahLst/>
            <a:cxnLst/>
            <a:rect r="r" b="b" t="t" l="l"/>
            <a:pathLst>
              <a:path h="1463040" w="7315200">
                <a:moveTo>
                  <a:pt x="0" y="0"/>
                </a:moveTo>
                <a:lnTo>
                  <a:pt x="7315200" y="0"/>
                </a:lnTo>
                <a:lnTo>
                  <a:pt x="7315200" y="1463040"/>
                </a:lnTo>
                <a:lnTo>
                  <a:pt x="0" y="1463040"/>
                </a:lnTo>
                <a:lnTo>
                  <a:pt x="0" y="0"/>
                </a:lnTo>
                <a:close/>
              </a:path>
            </a:pathLst>
          </a:custGeom>
          <a:blipFill>
            <a:blip r:embed="rId27">
              <a:alphaModFix amt="37000"/>
              <a:extLst>
                <a:ext uri="{96DAC541-7B7A-43D3-8B79-37D633B846F1}">
                  <asvg:svgBlip xmlns:asvg="http://schemas.microsoft.com/office/drawing/2016/SVG/main" r:embed="rId28"/>
                </a:ext>
              </a:extLst>
            </a:blip>
            <a:stretch>
              <a:fillRect l="0" t="0" r="0" b="0"/>
            </a:stretch>
          </a:blipFill>
        </p:spPr>
      </p:sp>
      <p:sp>
        <p:nvSpPr>
          <p:cNvPr name="Freeform 24" id="24"/>
          <p:cNvSpPr/>
          <p:nvPr/>
        </p:nvSpPr>
        <p:spPr>
          <a:xfrm flipH="false" flipV="false" rot="0">
            <a:off x="5574207" y="9314048"/>
            <a:ext cx="7315200" cy="1463040"/>
          </a:xfrm>
          <a:custGeom>
            <a:avLst/>
            <a:gdLst/>
            <a:ahLst/>
            <a:cxnLst/>
            <a:rect r="r" b="b" t="t" l="l"/>
            <a:pathLst>
              <a:path h="1463040" w="7315200">
                <a:moveTo>
                  <a:pt x="0" y="0"/>
                </a:moveTo>
                <a:lnTo>
                  <a:pt x="7315200" y="0"/>
                </a:lnTo>
                <a:lnTo>
                  <a:pt x="7315200" y="1463040"/>
                </a:lnTo>
                <a:lnTo>
                  <a:pt x="0" y="1463040"/>
                </a:lnTo>
                <a:lnTo>
                  <a:pt x="0" y="0"/>
                </a:lnTo>
                <a:close/>
              </a:path>
            </a:pathLst>
          </a:custGeom>
          <a:blipFill>
            <a:blip r:embed="rId27">
              <a:alphaModFix amt="37000"/>
              <a:extLst>
                <a:ext uri="{96DAC541-7B7A-43D3-8B79-37D633B846F1}">
                  <asvg:svgBlip xmlns:asvg="http://schemas.microsoft.com/office/drawing/2016/SVG/main" r:embed="rId28"/>
                </a:ext>
              </a:extLst>
            </a:blip>
            <a:stretch>
              <a:fillRect l="0" t="0" r="0" b="0"/>
            </a:stretch>
          </a:blipFill>
        </p:spPr>
      </p:sp>
      <p:sp>
        <p:nvSpPr>
          <p:cNvPr name="Freeform 25" id="25"/>
          <p:cNvSpPr/>
          <p:nvPr/>
        </p:nvSpPr>
        <p:spPr>
          <a:xfrm flipH="false" flipV="false" rot="-2584410">
            <a:off x="6557523" y="415949"/>
            <a:ext cx="7315200" cy="1463040"/>
          </a:xfrm>
          <a:custGeom>
            <a:avLst/>
            <a:gdLst/>
            <a:ahLst/>
            <a:cxnLst/>
            <a:rect r="r" b="b" t="t" l="l"/>
            <a:pathLst>
              <a:path h="1463040" w="7315200">
                <a:moveTo>
                  <a:pt x="0" y="0"/>
                </a:moveTo>
                <a:lnTo>
                  <a:pt x="7315200" y="0"/>
                </a:lnTo>
                <a:lnTo>
                  <a:pt x="7315200" y="1463040"/>
                </a:lnTo>
                <a:lnTo>
                  <a:pt x="0" y="1463040"/>
                </a:lnTo>
                <a:lnTo>
                  <a:pt x="0" y="0"/>
                </a:lnTo>
                <a:close/>
              </a:path>
            </a:pathLst>
          </a:custGeom>
          <a:blipFill>
            <a:blip r:embed="rId27">
              <a:alphaModFix amt="37000"/>
              <a:extLst>
                <a:ext uri="{96DAC541-7B7A-43D3-8B79-37D633B846F1}">
                  <asvg:svgBlip xmlns:asvg="http://schemas.microsoft.com/office/drawing/2016/SVG/main" r:embed="rId28"/>
                </a:ext>
              </a:extLst>
            </a:blip>
            <a:stretch>
              <a:fillRect l="0" t="0" r="0" b="0"/>
            </a:stretch>
          </a:blipFill>
        </p:spPr>
      </p:sp>
      <p:sp>
        <p:nvSpPr>
          <p:cNvPr name="Freeform 26" id="26"/>
          <p:cNvSpPr/>
          <p:nvPr/>
        </p:nvSpPr>
        <p:spPr>
          <a:xfrm flipH="false" flipV="false" rot="2333444">
            <a:off x="-699684" y="965108"/>
            <a:ext cx="7315200" cy="1463040"/>
          </a:xfrm>
          <a:custGeom>
            <a:avLst/>
            <a:gdLst/>
            <a:ahLst/>
            <a:cxnLst/>
            <a:rect r="r" b="b" t="t" l="l"/>
            <a:pathLst>
              <a:path h="1463040" w="7315200">
                <a:moveTo>
                  <a:pt x="0" y="0"/>
                </a:moveTo>
                <a:lnTo>
                  <a:pt x="7315200" y="0"/>
                </a:lnTo>
                <a:lnTo>
                  <a:pt x="7315200" y="1463040"/>
                </a:lnTo>
                <a:lnTo>
                  <a:pt x="0" y="1463040"/>
                </a:lnTo>
                <a:lnTo>
                  <a:pt x="0" y="0"/>
                </a:lnTo>
                <a:close/>
              </a:path>
            </a:pathLst>
          </a:custGeom>
          <a:blipFill>
            <a:blip r:embed="rId27">
              <a:alphaModFix amt="37000"/>
              <a:extLst>
                <a:ext uri="{96DAC541-7B7A-43D3-8B79-37D633B846F1}">
                  <asvg:svgBlip xmlns:asvg="http://schemas.microsoft.com/office/drawing/2016/SVG/main" r:embed="rId28"/>
                </a:ext>
              </a:extLst>
            </a:blip>
            <a:stretch>
              <a:fillRect l="0" t="0" r="0" b="0"/>
            </a:stretch>
          </a:blipFill>
        </p:spPr>
      </p:sp>
      <p:sp>
        <p:nvSpPr>
          <p:cNvPr name="Freeform 27" id="27"/>
          <p:cNvSpPr/>
          <p:nvPr/>
        </p:nvSpPr>
        <p:spPr>
          <a:xfrm flipH="false" flipV="false" rot="0">
            <a:off x="16665069" y="2902626"/>
            <a:ext cx="1526469" cy="1468185"/>
          </a:xfrm>
          <a:custGeom>
            <a:avLst/>
            <a:gdLst/>
            <a:ahLst/>
            <a:cxnLst/>
            <a:rect r="r" b="b" t="t" l="l"/>
            <a:pathLst>
              <a:path h="1468185" w="1526469">
                <a:moveTo>
                  <a:pt x="0" y="0"/>
                </a:moveTo>
                <a:lnTo>
                  <a:pt x="1526469" y="0"/>
                </a:lnTo>
                <a:lnTo>
                  <a:pt x="1526469" y="1468186"/>
                </a:lnTo>
                <a:lnTo>
                  <a:pt x="0" y="146818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8" id="28"/>
          <p:cNvSpPr/>
          <p:nvPr/>
        </p:nvSpPr>
        <p:spPr>
          <a:xfrm flipH="false" flipV="false" rot="0">
            <a:off x="15941927" y="4833224"/>
            <a:ext cx="2137205" cy="2564874"/>
          </a:xfrm>
          <a:custGeom>
            <a:avLst/>
            <a:gdLst/>
            <a:ahLst/>
            <a:cxnLst/>
            <a:rect r="r" b="b" t="t" l="l"/>
            <a:pathLst>
              <a:path h="2564874" w="2137205">
                <a:moveTo>
                  <a:pt x="0" y="0"/>
                </a:moveTo>
                <a:lnTo>
                  <a:pt x="2137205" y="0"/>
                </a:lnTo>
                <a:lnTo>
                  <a:pt x="2137205" y="2564874"/>
                </a:lnTo>
                <a:lnTo>
                  <a:pt x="0" y="2564874"/>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9" id="29"/>
          <p:cNvSpPr/>
          <p:nvPr/>
        </p:nvSpPr>
        <p:spPr>
          <a:xfrm flipH="false" flipV="false" rot="0">
            <a:off x="3562178" y="5340698"/>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25">
              <a:alphaModFix amt="17000"/>
              <a:extLst>
                <a:ext uri="{96DAC541-7B7A-43D3-8B79-37D633B846F1}">
                  <asvg:svgBlip xmlns:asvg="http://schemas.microsoft.com/office/drawing/2016/SVG/main" r:embed="rId26"/>
                </a:ext>
              </a:extLst>
            </a:blip>
            <a:stretch>
              <a:fillRect l="0" t="0" r="0" b="0"/>
            </a:stretch>
          </a:blipFill>
        </p:spPr>
      </p:sp>
      <p:sp>
        <p:nvSpPr>
          <p:cNvPr name="Freeform 30" id="30"/>
          <p:cNvSpPr/>
          <p:nvPr/>
        </p:nvSpPr>
        <p:spPr>
          <a:xfrm flipH="false" flipV="false" rot="0">
            <a:off x="8965951" y="4776013"/>
            <a:ext cx="5403773" cy="4114800"/>
          </a:xfrm>
          <a:custGeom>
            <a:avLst/>
            <a:gdLst/>
            <a:ahLst/>
            <a:cxnLst/>
            <a:rect r="r" b="b" t="t" l="l"/>
            <a:pathLst>
              <a:path h="4114800" w="5403773">
                <a:moveTo>
                  <a:pt x="0" y="0"/>
                </a:moveTo>
                <a:lnTo>
                  <a:pt x="5403774" y="0"/>
                </a:lnTo>
                <a:lnTo>
                  <a:pt x="5403774" y="4114800"/>
                </a:lnTo>
                <a:lnTo>
                  <a:pt x="0" y="4114800"/>
                </a:lnTo>
                <a:lnTo>
                  <a:pt x="0" y="0"/>
                </a:lnTo>
                <a:close/>
              </a:path>
            </a:pathLst>
          </a:custGeom>
          <a:blipFill>
            <a:blip r:embed="rId25">
              <a:alphaModFix amt="17000"/>
              <a:extLst>
                <a:ext uri="{96DAC541-7B7A-43D3-8B79-37D633B846F1}">
                  <asvg:svgBlip xmlns:asvg="http://schemas.microsoft.com/office/drawing/2016/SVG/main" r:embed="rId26"/>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615564" y="825130"/>
            <a:ext cx="16444878" cy="1359835"/>
          </a:xfrm>
          <a:prstGeom prst="rect">
            <a:avLst/>
          </a:prstGeom>
        </p:spPr>
        <p:txBody>
          <a:bodyPr anchor="t" rtlCol="false" tIns="0" lIns="0" bIns="0" rIns="0">
            <a:spAutoFit/>
          </a:bodyPr>
          <a:lstStyle/>
          <a:p>
            <a:pPr algn="ctr">
              <a:lnSpc>
                <a:spcPts val="11148"/>
              </a:lnSpc>
            </a:pPr>
            <a:r>
              <a:rPr lang="en-US" sz="7963">
                <a:solidFill>
                  <a:srgbClr val="000000"/>
                </a:solidFill>
                <a:latin typeface="Greenth Grunge"/>
                <a:ea typeface="Greenth Grunge"/>
                <a:cs typeface="Greenth Grunge"/>
                <a:sym typeface="Greenth Grunge"/>
              </a:rPr>
              <a:t>Grupa Anonymous - Kim sa?</a:t>
            </a:r>
          </a:p>
        </p:txBody>
      </p:sp>
      <p:sp>
        <p:nvSpPr>
          <p:cNvPr name="TextBox 13" id="13"/>
          <p:cNvSpPr txBox="true"/>
          <p:nvPr/>
        </p:nvSpPr>
        <p:spPr>
          <a:xfrm rot="0">
            <a:off x="2431384" y="2404886"/>
            <a:ext cx="12466841" cy="6267693"/>
          </a:xfrm>
          <a:prstGeom prst="rect">
            <a:avLst/>
          </a:prstGeom>
        </p:spPr>
        <p:txBody>
          <a:bodyPr anchor="t" rtlCol="false" tIns="0" lIns="0" bIns="0" rIns="0">
            <a:spAutoFit/>
          </a:bodyPr>
          <a:lstStyle/>
          <a:p>
            <a:pPr algn="ctr" marL="645631" indent="-322815" lvl="1">
              <a:lnSpc>
                <a:spcPts val="4186"/>
              </a:lnSpc>
              <a:buFont typeface="Arial"/>
              <a:buChar char="•"/>
            </a:pPr>
            <a:r>
              <a:rPr lang="en-US" b="true" sz="2990">
                <a:solidFill>
                  <a:srgbClr val="000000"/>
                </a:solidFill>
                <a:latin typeface="Space Mono Bold"/>
                <a:ea typeface="Space Mono Bold"/>
                <a:cs typeface="Space Mono Bold"/>
                <a:sym typeface="Space Mono Bold"/>
              </a:rPr>
              <a:t>Grupa hacktivistów:</a:t>
            </a:r>
            <a:r>
              <a:rPr lang="en-US" sz="2990">
                <a:solidFill>
                  <a:srgbClr val="000000"/>
                </a:solidFill>
                <a:latin typeface="Space Mono"/>
                <a:ea typeface="Space Mono"/>
                <a:cs typeface="Space Mono"/>
                <a:sym typeface="Space Mono"/>
              </a:rPr>
              <a:t> Anonymous to zorganizowana, choć zdecentralizowana grupa hakerów i aktywistów działających w Internecie, znana z przeprowadzania ataków w celu poparcia swoich idei społecznych, politycznych lub walce o prawa człowieka.</a:t>
            </a:r>
          </a:p>
          <a:p>
            <a:pPr algn="ctr" marL="645631" indent="-322815" lvl="1">
              <a:lnSpc>
                <a:spcPts val="4186"/>
              </a:lnSpc>
              <a:buFont typeface="Arial"/>
              <a:buChar char="•"/>
            </a:pPr>
            <a:r>
              <a:rPr lang="en-US" b="true" sz="2990">
                <a:solidFill>
                  <a:srgbClr val="000000"/>
                </a:solidFill>
                <a:latin typeface="Space Mono Bold"/>
                <a:ea typeface="Space Mono Bold"/>
                <a:cs typeface="Space Mono Bold"/>
                <a:sym typeface="Space Mono Bold"/>
              </a:rPr>
              <a:t>Brak centralnej struktury:</a:t>
            </a:r>
            <a:r>
              <a:rPr lang="en-US" sz="2990">
                <a:solidFill>
                  <a:srgbClr val="000000"/>
                </a:solidFill>
                <a:latin typeface="Space Mono"/>
                <a:ea typeface="Space Mono"/>
                <a:cs typeface="Space Mono"/>
                <a:sym typeface="Space Mono"/>
              </a:rPr>
              <a:t> Grupa nie posiada oficjalnej hierarchii, liderów ani sformalizowanej organizacji. Każdy, kto przyłącza się do Anonymous, działa w ramach ogólnych celów grupy, często pod różnymi pseudonimami.</a:t>
            </a:r>
          </a:p>
          <a:p>
            <a:pPr algn="ctr">
              <a:lnSpc>
                <a:spcPts val="4186"/>
              </a:lnSpc>
            </a:pPr>
          </a:p>
          <a:p>
            <a:pPr algn="ctr">
              <a:lnSpc>
                <a:spcPts val="4186"/>
              </a:lnSpc>
            </a:pPr>
          </a:p>
        </p:txBody>
      </p:sp>
      <p:sp>
        <p:nvSpPr>
          <p:cNvPr name="Freeform 14" id="14"/>
          <p:cNvSpPr/>
          <p:nvPr/>
        </p:nvSpPr>
        <p:spPr>
          <a:xfrm flipH="false" flipV="false" rot="0">
            <a:off x="-1948131" y="1305129"/>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15">
              <a:alphaModFix amt="57000"/>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5404907" y="6030293"/>
            <a:ext cx="5403773" cy="4114800"/>
          </a:xfrm>
          <a:custGeom>
            <a:avLst/>
            <a:gdLst/>
            <a:ahLst/>
            <a:cxnLst/>
            <a:rect r="r" b="b" t="t" l="l"/>
            <a:pathLst>
              <a:path h="4114800" w="5403773">
                <a:moveTo>
                  <a:pt x="0" y="0"/>
                </a:moveTo>
                <a:lnTo>
                  <a:pt x="5403774" y="0"/>
                </a:lnTo>
                <a:lnTo>
                  <a:pt x="5403774" y="4114800"/>
                </a:lnTo>
                <a:lnTo>
                  <a:pt x="0" y="4114800"/>
                </a:lnTo>
                <a:lnTo>
                  <a:pt x="0" y="0"/>
                </a:lnTo>
                <a:close/>
              </a:path>
            </a:pathLst>
          </a:custGeom>
          <a:blipFill>
            <a:blip r:embed="rId15">
              <a:alphaModFix amt="31999"/>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10625167" y="-1463794"/>
            <a:ext cx="5403773" cy="4114800"/>
          </a:xfrm>
          <a:custGeom>
            <a:avLst/>
            <a:gdLst/>
            <a:ahLst/>
            <a:cxnLst/>
            <a:rect r="r" b="b" t="t" l="l"/>
            <a:pathLst>
              <a:path h="4114800" w="5403773">
                <a:moveTo>
                  <a:pt x="0" y="0"/>
                </a:moveTo>
                <a:lnTo>
                  <a:pt x="5403774" y="0"/>
                </a:lnTo>
                <a:lnTo>
                  <a:pt x="5403774" y="4114800"/>
                </a:lnTo>
                <a:lnTo>
                  <a:pt x="0" y="4114800"/>
                </a:lnTo>
                <a:lnTo>
                  <a:pt x="0" y="0"/>
                </a:lnTo>
                <a:close/>
              </a:path>
            </a:pathLst>
          </a:custGeom>
          <a:blipFill>
            <a:blip r:embed="rId15">
              <a:alphaModFix amt="36000"/>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4300058" y="-1184360"/>
            <a:ext cx="5403773" cy="4114800"/>
          </a:xfrm>
          <a:custGeom>
            <a:avLst/>
            <a:gdLst/>
            <a:ahLst/>
            <a:cxnLst/>
            <a:rect r="r" b="b" t="t" l="l"/>
            <a:pathLst>
              <a:path h="4114800" w="5403773">
                <a:moveTo>
                  <a:pt x="0" y="0"/>
                </a:moveTo>
                <a:lnTo>
                  <a:pt x="5403774" y="0"/>
                </a:lnTo>
                <a:lnTo>
                  <a:pt x="5403774" y="4114800"/>
                </a:lnTo>
                <a:lnTo>
                  <a:pt x="0" y="4114800"/>
                </a:lnTo>
                <a:lnTo>
                  <a:pt x="0" y="0"/>
                </a:lnTo>
                <a:close/>
              </a:path>
            </a:pathLst>
          </a:custGeom>
          <a:blipFill>
            <a:blip r:embed="rId15">
              <a:alphaModFix amt="41000"/>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1825637" y="4933441"/>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14733702" y="1915493"/>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false" flipV="false" rot="0">
            <a:off x="14898226" y="5822729"/>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9703832" y="2873373"/>
            <a:ext cx="2567559" cy="2858311"/>
          </a:xfrm>
          <a:custGeom>
            <a:avLst/>
            <a:gdLst/>
            <a:ahLst/>
            <a:cxnLst/>
            <a:rect r="r" b="b" t="t" l="l"/>
            <a:pathLst>
              <a:path h="2858311" w="2567559">
                <a:moveTo>
                  <a:pt x="0" y="0"/>
                </a:moveTo>
                <a:lnTo>
                  <a:pt x="2567559" y="0"/>
                </a:lnTo>
                <a:lnTo>
                  <a:pt x="2567559" y="2858311"/>
                </a:lnTo>
                <a:lnTo>
                  <a:pt x="0" y="2858311"/>
                </a:lnTo>
                <a:lnTo>
                  <a:pt x="0" y="0"/>
                </a:lnTo>
                <a:close/>
              </a:path>
            </a:pathLst>
          </a:custGeom>
          <a:blipFill>
            <a:blip r:embed="rId17">
              <a:alphaModFix amt="14000"/>
            </a:blip>
            <a:stretch>
              <a:fillRect l="0" t="0" r="0" b="0"/>
            </a:stretch>
          </a:blipFill>
        </p:spPr>
      </p:sp>
      <p:sp>
        <p:nvSpPr>
          <p:cNvPr name="Freeform 22" id="22"/>
          <p:cNvSpPr/>
          <p:nvPr/>
        </p:nvSpPr>
        <p:spPr>
          <a:xfrm flipH="false" flipV="false" rot="0">
            <a:off x="4015017" y="2651006"/>
            <a:ext cx="3059915" cy="4114800"/>
          </a:xfrm>
          <a:custGeom>
            <a:avLst/>
            <a:gdLst/>
            <a:ahLst/>
            <a:cxnLst/>
            <a:rect r="r" b="b" t="t" l="l"/>
            <a:pathLst>
              <a:path h="4114800" w="3059915">
                <a:moveTo>
                  <a:pt x="0" y="0"/>
                </a:moveTo>
                <a:lnTo>
                  <a:pt x="3059915" y="0"/>
                </a:lnTo>
                <a:lnTo>
                  <a:pt x="3059915" y="4114800"/>
                </a:lnTo>
                <a:lnTo>
                  <a:pt x="0" y="4114800"/>
                </a:lnTo>
                <a:lnTo>
                  <a:pt x="0" y="0"/>
                </a:lnTo>
                <a:close/>
              </a:path>
            </a:pathLst>
          </a:custGeom>
          <a:blipFill>
            <a:blip r:embed="rId18">
              <a:alphaModFix amt="27000"/>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2170084" y="2684768"/>
            <a:ext cx="12989443" cy="5582528"/>
          </a:xfrm>
          <a:prstGeom prst="rect">
            <a:avLst/>
          </a:prstGeom>
        </p:spPr>
        <p:txBody>
          <a:bodyPr anchor="t" rtlCol="false" tIns="0" lIns="0" bIns="0" rIns="0">
            <a:spAutoFit/>
          </a:bodyPr>
          <a:lstStyle/>
          <a:p>
            <a:pPr algn="ctr" marL="580862" indent="-290431" lvl="1">
              <a:lnSpc>
                <a:spcPts val="3766"/>
              </a:lnSpc>
              <a:buFont typeface="Arial"/>
              <a:buChar char="•"/>
            </a:pPr>
            <a:r>
              <a:rPr lang="en-US" b="true" sz="2690">
                <a:solidFill>
                  <a:srgbClr val="000000"/>
                </a:solidFill>
                <a:latin typeface="Space Mono Bold"/>
                <a:ea typeface="Space Mono Bold"/>
                <a:cs typeface="Space Mono Bold"/>
                <a:sym typeface="Space Mono Bold"/>
              </a:rPr>
              <a:t>Przeciwdziałanie cenzurze:</a:t>
            </a:r>
            <a:r>
              <a:rPr lang="en-US" sz="2690">
                <a:solidFill>
                  <a:srgbClr val="000000"/>
                </a:solidFill>
                <a:latin typeface="Space Mono"/>
                <a:ea typeface="Space Mono"/>
                <a:cs typeface="Space Mono"/>
                <a:sym typeface="Space Mono"/>
              </a:rPr>
              <a:t> Grupa walczy z cenzurą w Internecie, starając się zdemaskować praktyki rządów i korporacji, które ograniczają wolność słowa.</a:t>
            </a:r>
          </a:p>
          <a:p>
            <a:pPr algn="ctr" marL="580862" indent="-290431" lvl="1">
              <a:lnSpc>
                <a:spcPts val="3766"/>
              </a:lnSpc>
              <a:buFont typeface="Arial"/>
              <a:buChar char="•"/>
            </a:pPr>
            <a:r>
              <a:rPr lang="en-US" b="true" sz="2690">
                <a:solidFill>
                  <a:srgbClr val="000000"/>
                </a:solidFill>
                <a:latin typeface="Space Mono Bold"/>
                <a:ea typeface="Space Mono Bold"/>
                <a:cs typeface="Space Mono Bold"/>
                <a:sym typeface="Space Mono Bold"/>
              </a:rPr>
              <a:t>Protesty polityczne i społeczne:</a:t>
            </a:r>
            <a:r>
              <a:rPr lang="en-US" sz="2690">
                <a:solidFill>
                  <a:srgbClr val="000000"/>
                </a:solidFill>
                <a:latin typeface="Space Mono"/>
                <a:ea typeface="Space Mono"/>
                <a:cs typeface="Space Mono"/>
                <a:sym typeface="Space Mono"/>
              </a:rPr>
              <a:t> Atakują systemy, które ich zdaniem łamią prawa obywatelskie lub angażują się w działania nieetyczne.</a:t>
            </a:r>
          </a:p>
          <a:p>
            <a:pPr algn="ctr" marL="580862" indent="-290431" lvl="1">
              <a:lnSpc>
                <a:spcPts val="3766"/>
              </a:lnSpc>
              <a:buFont typeface="Arial"/>
              <a:buChar char="•"/>
            </a:pPr>
            <a:r>
              <a:rPr lang="en-US" b="true" sz="2690">
                <a:solidFill>
                  <a:srgbClr val="000000"/>
                </a:solidFill>
                <a:latin typeface="Space Mono Bold"/>
                <a:ea typeface="Space Mono Bold"/>
                <a:cs typeface="Space Mono Bold"/>
                <a:sym typeface="Space Mono Bold"/>
              </a:rPr>
              <a:t>Akcje wspierające wolność informacji:</a:t>
            </a:r>
            <a:r>
              <a:rPr lang="en-US" sz="2690">
                <a:solidFill>
                  <a:srgbClr val="000000"/>
                </a:solidFill>
                <a:latin typeface="Space Mono"/>
                <a:ea typeface="Space Mono"/>
                <a:cs typeface="Space Mono"/>
                <a:sym typeface="Space Mono"/>
              </a:rPr>
              <a:t> Zajmują się również ochroną wolności informacji i oporu wobec instytucji i organizacji, które mogą zagrażać prywatności użytkowników.</a:t>
            </a:r>
          </a:p>
          <a:p>
            <a:pPr algn="ctr">
              <a:lnSpc>
                <a:spcPts val="3486"/>
              </a:lnSpc>
            </a:pPr>
          </a:p>
          <a:p>
            <a:pPr algn="ctr">
              <a:lnSpc>
                <a:spcPts val="3486"/>
              </a:lnSpc>
            </a:pPr>
          </a:p>
          <a:p>
            <a:pPr algn="ctr">
              <a:lnSpc>
                <a:spcPts val="3486"/>
              </a:lnSpc>
            </a:pPr>
          </a:p>
        </p:txBody>
      </p:sp>
      <p:sp>
        <p:nvSpPr>
          <p:cNvPr name="Freeform 13" id="13"/>
          <p:cNvSpPr/>
          <p:nvPr/>
        </p:nvSpPr>
        <p:spPr>
          <a:xfrm flipH="false" flipV="false" rot="0">
            <a:off x="-1583687" y="218668"/>
            <a:ext cx="4952166" cy="4114800"/>
          </a:xfrm>
          <a:custGeom>
            <a:avLst/>
            <a:gdLst/>
            <a:ahLst/>
            <a:cxnLst/>
            <a:rect r="r" b="b" t="t" l="l"/>
            <a:pathLst>
              <a:path h="4114800" w="4952166">
                <a:moveTo>
                  <a:pt x="0" y="0"/>
                </a:moveTo>
                <a:lnTo>
                  <a:pt x="4952166" y="0"/>
                </a:lnTo>
                <a:lnTo>
                  <a:pt x="4952166" y="4114800"/>
                </a:lnTo>
                <a:lnTo>
                  <a:pt x="0" y="4114800"/>
                </a:lnTo>
                <a:lnTo>
                  <a:pt x="0" y="0"/>
                </a:lnTo>
                <a:close/>
              </a:path>
            </a:pathLst>
          </a:custGeom>
          <a:blipFill>
            <a:blip r:embed="rId15">
              <a:alphaModFix amt="44999"/>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10095852" y="5143500"/>
            <a:ext cx="8887800" cy="7837423"/>
          </a:xfrm>
          <a:custGeom>
            <a:avLst/>
            <a:gdLst/>
            <a:ahLst/>
            <a:cxnLst/>
            <a:rect r="r" b="b" t="t" l="l"/>
            <a:pathLst>
              <a:path h="7837423" w="8887800">
                <a:moveTo>
                  <a:pt x="0" y="0"/>
                </a:moveTo>
                <a:lnTo>
                  <a:pt x="8887800" y="0"/>
                </a:lnTo>
                <a:lnTo>
                  <a:pt x="8887800" y="7837423"/>
                </a:lnTo>
                <a:lnTo>
                  <a:pt x="0" y="783742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0">
            <a:off x="10756652" y="-133401"/>
            <a:ext cx="7828407" cy="8229600"/>
          </a:xfrm>
          <a:custGeom>
            <a:avLst/>
            <a:gdLst/>
            <a:ahLst/>
            <a:cxnLst/>
            <a:rect r="r" b="b" t="t" l="l"/>
            <a:pathLst>
              <a:path h="8229600" w="7828407">
                <a:moveTo>
                  <a:pt x="0" y="0"/>
                </a:moveTo>
                <a:lnTo>
                  <a:pt x="7828407" y="0"/>
                </a:lnTo>
                <a:lnTo>
                  <a:pt x="7828407" y="8229600"/>
                </a:lnTo>
                <a:lnTo>
                  <a:pt x="0" y="8229600"/>
                </a:lnTo>
                <a:lnTo>
                  <a:pt x="0" y="0"/>
                </a:lnTo>
                <a:close/>
              </a:path>
            </a:pathLst>
          </a:custGeom>
          <a:blipFill>
            <a:blip r:embed="rId19"/>
            <a:stretch>
              <a:fillRect l="0" t="0" r="0" b="0"/>
            </a:stretch>
          </a:blipFill>
        </p:spPr>
      </p:sp>
      <p:sp>
        <p:nvSpPr>
          <p:cNvPr name="Freeform 16" id="16"/>
          <p:cNvSpPr/>
          <p:nvPr/>
        </p:nvSpPr>
        <p:spPr>
          <a:xfrm flipH="false" flipV="false" rot="0">
            <a:off x="3942794" y="7714788"/>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1671617" y="387687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9443499" y="6662288"/>
            <a:ext cx="1882588" cy="4114800"/>
          </a:xfrm>
          <a:custGeom>
            <a:avLst/>
            <a:gdLst/>
            <a:ahLst/>
            <a:cxnLst/>
            <a:rect r="r" b="b" t="t" l="l"/>
            <a:pathLst>
              <a:path h="4114800" w="1882588">
                <a:moveTo>
                  <a:pt x="0" y="0"/>
                </a:moveTo>
                <a:lnTo>
                  <a:pt x="1882588" y="0"/>
                </a:lnTo>
                <a:lnTo>
                  <a:pt x="1882588"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3822486" y="-846254"/>
            <a:ext cx="3381617" cy="4114800"/>
          </a:xfrm>
          <a:custGeom>
            <a:avLst/>
            <a:gdLst/>
            <a:ahLst/>
            <a:cxnLst/>
            <a:rect r="r" b="b" t="t" l="l"/>
            <a:pathLst>
              <a:path h="4114800" w="3381617">
                <a:moveTo>
                  <a:pt x="0" y="0"/>
                </a:moveTo>
                <a:lnTo>
                  <a:pt x="3381617" y="0"/>
                </a:lnTo>
                <a:lnTo>
                  <a:pt x="3381617" y="4114800"/>
                </a:lnTo>
                <a:lnTo>
                  <a:pt x="0" y="4114800"/>
                </a:lnTo>
                <a:lnTo>
                  <a:pt x="0" y="0"/>
                </a:lnTo>
                <a:close/>
              </a:path>
            </a:pathLst>
          </a:custGeom>
          <a:blipFill>
            <a:blip r:embed="rId26">
              <a:alphaModFix amt="39000"/>
              <a:extLst>
                <a:ext uri="{96DAC541-7B7A-43D3-8B79-37D633B846F1}">
                  <asvg:svgBlip xmlns:asvg="http://schemas.microsoft.com/office/drawing/2016/SVG/main" r:embed="rId27"/>
                </a:ext>
              </a:extLst>
            </a:blip>
            <a:stretch>
              <a:fillRect l="0" t="0" r="0" b="0"/>
            </a:stretch>
          </a:blipFill>
        </p:spPr>
      </p:sp>
      <p:sp>
        <p:nvSpPr>
          <p:cNvPr name="Freeform 20" id="20"/>
          <p:cNvSpPr/>
          <p:nvPr/>
        </p:nvSpPr>
        <p:spPr>
          <a:xfrm flipH="false" flipV="false" rot="0">
            <a:off x="14539752" y="1211146"/>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1" id="21"/>
          <p:cNvSpPr/>
          <p:nvPr/>
        </p:nvSpPr>
        <p:spPr>
          <a:xfrm flipH="false" flipV="false" rot="0">
            <a:off x="7661303" y="1858654"/>
            <a:ext cx="5067902" cy="709023"/>
          </a:xfrm>
          <a:custGeom>
            <a:avLst/>
            <a:gdLst/>
            <a:ahLst/>
            <a:cxnLst/>
            <a:rect r="r" b="b" t="t" l="l"/>
            <a:pathLst>
              <a:path h="709023" w="5067902">
                <a:moveTo>
                  <a:pt x="0" y="0"/>
                </a:moveTo>
                <a:lnTo>
                  <a:pt x="5067902" y="0"/>
                </a:lnTo>
                <a:lnTo>
                  <a:pt x="5067902" y="709023"/>
                </a:lnTo>
                <a:lnTo>
                  <a:pt x="0" y="70902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2" id="22"/>
          <p:cNvSpPr/>
          <p:nvPr/>
        </p:nvSpPr>
        <p:spPr>
          <a:xfrm flipH="false" flipV="false" rot="0">
            <a:off x="-238148" y="6172200"/>
            <a:ext cx="4695311" cy="4114800"/>
          </a:xfrm>
          <a:custGeom>
            <a:avLst/>
            <a:gdLst/>
            <a:ahLst/>
            <a:cxnLst/>
            <a:rect r="r" b="b" t="t" l="l"/>
            <a:pathLst>
              <a:path h="4114800" w="4695311">
                <a:moveTo>
                  <a:pt x="0" y="0"/>
                </a:moveTo>
                <a:lnTo>
                  <a:pt x="4695311" y="0"/>
                </a:lnTo>
                <a:lnTo>
                  <a:pt x="4695311" y="4114800"/>
                </a:lnTo>
                <a:lnTo>
                  <a:pt x="0" y="411480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3" id="23"/>
          <p:cNvSpPr/>
          <p:nvPr/>
        </p:nvSpPr>
        <p:spPr>
          <a:xfrm flipH="false" flipV="false" rot="0">
            <a:off x="5376245" y="2732393"/>
            <a:ext cx="4570116" cy="4381268"/>
          </a:xfrm>
          <a:custGeom>
            <a:avLst/>
            <a:gdLst/>
            <a:ahLst/>
            <a:cxnLst/>
            <a:rect r="r" b="b" t="t" l="l"/>
            <a:pathLst>
              <a:path h="4381268" w="4570116">
                <a:moveTo>
                  <a:pt x="0" y="0"/>
                </a:moveTo>
                <a:lnTo>
                  <a:pt x="4570116" y="0"/>
                </a:lnTo>
                <a:lnTo>
                  <a:pt x="4570116" y="4381268"/>
                </a:lnTo>
                <a:lnTo>
                  <a:pt x="0" y="4381268"/>
                </a:lnTo>
                <a:lnTo>
                  <a:pt x="0" y="0"/>
                </a:lnTo>
                <a:close/>
              </a:path>
            </a:pathLst>
          </a:custGeom>
          <a:blipFill>
            <a:blip r:embed="rId32">
              <a:alphaModFix amt="36000"/>
            </a:blip>
            <a:stretch>
              <a:fillRect l="0" t="0" r="0" b="0"/>
            </a:stretch>
          </a:blipFill>
        </p:spPr>
      </p:sp>
      <p:sp>
        <p:nvSpPr>
          <p:cNvPr name="Freeform 24" id="24"/>
          <p:cNvSpPr/>
          <p:nvPr/>
        </p:nvSpPr>
        <p:spPr>
          <a:xfrm flipH="false" flipV="false" rot="0">
            <a:off x="-555894" y="-702761"/>
            <a:ext cx="4739438" cy="4114800"/>
          </a:xfrm>
          <a:custGeom>
            <a:avLst/>
            <a:gdLst/>
            <a:ahLst/>
            <a:cxnLst/>
            <a:rect r="r" b="b" t="t" l="l"/>
            <a:pathLst>
              <a:path h="4114800" w="4739438">
                <a:moveTo>
                  <a:pt x="0" y="0"/>
                </a:moveTo>
                <a:lnTo>
                  <a:pt x="4739438" y="0"/>
                </a:lnTo>
                <a:lnTo>
                  <a:pt x="4739438" y="4114800"/>
                </a:lnTo>
                <a:lnTo>
                  <a:pt x="0" y="4114800"/>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25" id="25"/>
          <p:cNvSpPr/>
          <p:nvPr/>
        </p:nvSpPr>
        <p:spPr>
          <a:xfrm flipH="false" flipV="false" rot="0">
            <a:off x="10958566" y="5750152"/>
            <a:ext cx="4759998" cy="2241526"/>
          </a:xfrm>
          <a:custGeom>
            <a:avLst/>
            <a:gdLst/>
            <a:ahLst/>
            <a:cxnLst/>
            <a:rect r="r" b="b" t="t" l="l"/>
            <a:pathLst>
              <a:path h="2241526" w="4759998">
                <a:moveTo>
                  <a:pt x="0" y="0"/>
                </a:moveTo>
                <a:lnTo>
                  <a:pt x="4759998" y="0"/>
                </a:lnTo>
                <a:lnTo>
                  <a:pt x="4759998" y="2241527"/>
                </a:lnTo>
                <a:lnTo>
                  <a:pt x="0" y="2241527"/>
                </a:lnTo>
                <a:lnTo>
                  <a:pt x="0" y="0"/>
                </a:lnTo>
                <a:close/>
              </a:path>
            </a:pathLst>
          </a:custGeom>
          <a:blipFill>
            <a:blip r:embed="rId35">
              <a:alphaModFix amt="27000"/>
              <a:extLst>
                <a:ext uri="{96DAC541-7B7A-43D3-8B79-37D633B846F1}">
                  <asvg:svgBlip xmlns:asvg="http://schemas.microsoft.com/office/drawing/2016/SVG/main" r:embed="rId36"/>
                </a:ext>
              </a:extLst>
            </a:blip>
            <a:stretch>
              <a:fillRect l="0" t="0" r="0" b="0"/>
            </a:stretch>
          </a:blipFill>
        </p:spPr>
      </p:sp>
      <p:sp>
        <p:nvSpPr>
          <p:cNvPr name="TextBox 26" id="26"/>
          <p:cNvSpPr txBox="true"/>
          <p:nvPr/>
        </p:nvSpPr>
        <p:spPr>
          <a:xfrm rot="0">
            <a:off x="416150" y="353896"/>
            <a:ext cx="17008737" cy="1543050"/>
          </a:xfrm>
          <a:prstGeom prst="rect">
            <a:avLst/>
          </a:prstGeom>
        </p:spPr>
        <p:txBody>
          <a:bodyPr anchor="t" rtlCol="false" tIns="0" lIns="0" bIns="0" rIns="0">
            <a:spAutoFit/>
          </a:bodyPr>
          <a:lstStyle/>
          <a:p>
            <a:pPr algn="ctr">
              <a:lnSpc>
                <a:spcPts val="12599"/>
              </a:lnSpc>
            </a:pPr>
            <a:r>
              <a:rPr lang="en-US" sz="9000">
                <a:solidFill>
                  <a:srgbClr val="000000"/>
                </a:solidFill>
                <a:latin typeface="Greenth Grunge"/>
                <a:ea typeface="Greenth Grunge"/>
                <a:cs typeface="Greenth Grunge"/>
                <a:sym typeface="Greenth Grunge"/>
              </a:rPr>
              <a:t>Cele i motywacje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5144057" y="-6644917"/>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183760" y="-786068"/>
            <a:ext cx="6776561" cy="1392275"/>
          </a:xfrm>
          <a:custGeom>
            <a:avLst/>
            <a:gdLst/>
            <a:ahLst/>
            <a:cxnLst/>
            <a:rect r="r" b="b" t="t" l="l"/>
            <a:pathLst>
              <a:path h="1392275" w="6776561">
                <a:moveTo>
                  <a:pt x="0" y="0"/>
                </a:moveTo>
                <a:lnTo>
                  <a:pt x="6776562" y="0"/>
                </a:lnTo>
                <a:lnTo>
                  <a:pt x="6776562" y="1392275"/>
                </a:lnTo>
                <a:lnTo>
                  <a:pt x="0" y="13922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823604" y="3100416"/>
            <a:ext cx="16530756" cy="7011278"/>
          </a:xfrm>
          <a:prstGeom prst="rect">
            <a:avLst/>
          </a:prstGeom>
        </p:spPr>
        <p:txBody>
          <a:bodyPr anchor="t" rtlCol="false" tIns="0" lIns="0" bIns="0" rIns="0">
            <a:spAutoFit/>
          </a:bodyPr>
          <a:lstStyle/>
          <a:p>
            <a:pPr algn="ctr" marL="580862" indent="-290431" lvl="1">
              <a:lnSpc>
                <a:spcPts val="3766"/>
              </a:lnSpc>
              <a:buFont typeface="Arial"/>
              <a:buChar char="•"/>
            </a:pPr>
            <a:r>
              <a:rPr lang="en-US" b="true" sz="2690">
                <a:solidFill>
                  <a:srgbClr val="000000"/>
                </a:solidFill>
                <a:latin typeface="Space Mono Bold"/>
                <a:ea typeface="Space Mono Bold"/>
                <a:cs typeface="Space Mono Bold"/>
                <a:sym typeface="Space Mono Bold"/>
              </a:rPr>
              <a:t>Dlaczego PayPal? -</a:t>
            </a:r>
            <a:r>
              <a:rPr lang="en-US" sz="2690">
                <a:solidFill>
                  <a:srgbClr val="000000"/>
                </a:solidFill>
                <a:latin typeface="Space Mono"/>
                <a:ea typeface="Space Mono"/>
                <a:cs typeface="Space Mono"/>
                <a:sym typeface="Space Mono"/>
              </a:rPr>
              <a:t> PayPal zablokował konto WikiLeaks po tym, jak organizacja opublikowała tysiące tajnych dokumentów dyplomatycznych. Anonymous uznało, że decyzja ta była aktem cenzury i ograniczania wolności słowa.</a:t>
            </a:r>
          </a:p>
          <a:p>
            <a:pPr algn="ctr" marL="580862" indent="-290431" lvl="1">
              <a:lnSpc>
                <a:spcPts val="3766"/>
              </a:lnSpc>
              <a:buFont typeface="Arial"/>
              <a:buChar char="•"/>
            </a:pPr>
            <a:r>
              <a:rPr lang="en-US" b="true" sz="2690">
                <a:solidFill>
                  <a:srgbClr val="000000"/>
                </a:solidFill>
                <a:latin typeface="Space Mono Bold"/>
                <a:ea typeface="Space Mono Bold"/>
                <a:cs typeface="Space Mono Bold"/>
                <a:sym typeface="Space Mono Bold"/>
              </a:rPr>
              <a:t>Opis ataku -</a:t>
            </a:r>
            <a:r>
              <a:rPr lang="en-US" sz="2690">
                <a:solidFill>
                  <a:srgbClr val="000000"/>
                </a:solidFill>
                <a:latin typeface="Space Mono"/>
                <a:ea typeface="Space Mono"/>
                <a:cs typeface="Space Mono"/>
                <a:sym typeface="Space Mono"/>
              </a:rPr>
              <a:t> Anonymous przeprowadziło atak DDoS (Distributed Denial of Service) na stronę internetową PayPal. Tego typu atak polega na wysyłaniu dużej ilości fałszywego ruchu na stronę, co uniemożliwia jej normalne działanie, blokując dostęp do usług.</a:t>
            </a:r>
          </a:p>
          <a:p>
            <a:pPr algn="ctr" marL="580862" indent="-290431" lvl="1">
              <a:lnSpc>
                <a:spcPts val="3766"/>
              </a:lnSpc>
              <a:buFont typeface="Arial"/>
              <a:buChar char="•"/>
            </a:pPr>
            <a:r>
              <a:rPr lang="en-US" b="true" sz="2690">
                <a:solidFill>
                  <a:srgbClr val="000000"/>
                </a:solidFill>
                <a:latin typeface="Space Mono Bold"/>
                <a:ea typeface="Space Mono Bold"/>
                <a:cs typeface="Space Mono Bold"/>
                <a:sym typeface="Space Mono Bold"/>
              </a:rPr>
              <a:t>Kontrowersja i krytyka - </a:t>
            </a:r>
            <a:r>
              <a:rPr lang="en-US" sz="2690">
                <a:solidFill>
                  <a:srgbClr val="000000"/>
                </a:solidFill>
                <a:latin typeface="Space Mono"/>
                <a:ea typeface="Space Mono"/>
                <a:cs typeface="Space Mono"/>
                <a:sym typeface="Space Mono"/>
              </a:rPr>
              <a:t>Chociaż wielu uważa, że Anonymous walczyło w słusznej sprawie (w obronie wolności słowa), ich metody były nielegalne i nieakceptowane przez władze, ponieważ ataki DDoS są przestępstwem w wielu krajach.</a:t>
            </a:r>
          </a:p>
          <a:p>
            <a:pPr algn="ctr" marL="580862" indent="-290431" lvl="1">
              <a:lnSpc>
                <a:spcPts val="3766"/>
              </a:lnSpc>
              <a:buFont typeface="Arial"/>
              <a:buChar char="•"/>
            </a:pPr>
          </a:p>
          <a:p>
            <a:pPr algn="ctr">
              <a:lnSpc>
                <a:spcPts val="3486"/>
              </a:lnSpc>
            </a:pPr>
          </a:p>
          <a:p>
            <a:pPr algn="ctr">
              <a:lnSpc>
                <a:spcPts val="3486"/>
              </a:lnSpc>
            </a:pPr>
          </a:p>
          <a:p>
            <a:pPr algn="ctr">
              <a:lnSpc>
                <a:spcPts val="3486"/>
              </a:lnSpc>
            </a:pPr>
          </a:p>
        </p:txBody>
      </p:sp>
      <p:sp>
        <p:nvSpPr>
          <p:cNvPr name="Freeform 13" id="13"/>
          <p:cNvSpPr/>
          <p:nvPr/>
        </p:nvSpPr>
        <p:spPr>
          <a:xfrm flipH="false" flipV="false" rot="0">
            <a:off x="12214995" y="8267296"/>
            <a:ext cx="3058548" cy="2763815"/>
          </a:xfrm>
          <a:custGeom>
            <a:avLst/>
            <a:gdLst/>
            <a:ahLst/>
            <a:cxnLst/>
            <a:rect r="r" b="b" t="t" l="l"/>
            <a:pathLst>
              <a:path h="2763815" w="3058548">
                <a:moveTo>
                  <a:pt x="0" y="0"/>
                </a:moveTo>
                <a:lnTo>
                  <a:pt x="3058548" y="0"/>
                </a:lnTo>
                <a:lnTo>
                  <a:pt x="3058548" y="2763815"/>
                </a:lnTo>
                <a:lnTo>
                  <a:pt x="0" y="276381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3840923" y="7883518"/>
            <a:ext cx="4279925" cy="4034749"/>
          </a:xfrm>
          <a:custGeom>
            <a:avLst/>
            <a:gdLst/>
            <a:ahLst/>
            <a:cxnLst/>
            <a:rect r="r" b="b" t="t" l="l"/>
            <a:pathLst>
              <a:path h="4034749" w="4279925">
                <a:moveTo>
                  <a:pt x="0" y="0"/>
                </a:moveTo>
                <a:lnTo>
                  <a:pt x="4279925" y="0"/>
                </a:lnTo>
                <a:lnTo>
                  <a:pt x="4279925" y="4034749"/>
                </a:lnTo>
                <a:lnTo>
                  <a:pt x="0" y="4034749"/>
                </a:lnTo>
                <a:lnTo>
                  <a:pt x="0" y="0"/>
                </a:lnTo>
                <a:close/>
              </a:path>
            </a:pathLst>
          </a:custGeom>
          <a:blipFill>
            <a:blip r:embed="rId17">
              <a:alphaModFix amt="48000"/>
            </a:blip>
            <a:stretch>
              <a:fillRect l="0" t="0" r="0" b="0"/>
            </a:stretch>
          </a:blipFill>
        </p:spPr>
      </p:sp>
      <p:sp>
        <p:nvSpPr>
          <p:cNvPr name="Freeform 15" id="15"/>
          <p:cNvSpPr/>
          <p:nvPr/>
        </p:nvSpPr>
        <p:spPr>
          <a:xfrm flipH="false" flipV="false" rot="0">
            <a:off x="0" y="3333600"/>
            <a:ext cx="1310076" cy="2450822"/>
          </a:xfrm>
          <a:custGeom>
            <a:avLst/>
            <a:gdLst/>
            <a:ahLst/>
            <a:cxnLst/>
            <a:rect r="r" b="b" t="t" l="l"/>
            <a:pathLst>
              <a:path h="2450822" w="1310076">
                <a:moveTo>
                  <a:pt x="0" y="0"/>
                </a:moveTo>
                <a:lnTo>
                  <a:pt x="1310076" y="0"/>
                </a:lnTo>
                <a:lnTo>
                  <a:pt x="1310076" y="2450822"/>
                </a:lnTo>
                <a:lnTo>
                  <a:pt x="0" y="245082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8856616" y="2591136"/>
            <a:ext cx="2966781" cy="415066"/>
          </a:xfrm>
          <a:custGeom>
            <a:avLst/>
            <a:gdLst/>
            <a:ahLst/>
            <a:cxnLst/>
            <a:rect r="r" b="b" t="t" l="l"/>
            <a:pathLst>
              <a:path h="415066" w="2966781">
                <a:moveTo>
                  <a:pt x="0" y="0"/>
                </a:moveTo>
                <a:lnTo>
                  <a:pt x="2966781" y="0"/>
                </a:lnTo>
                <a:lnTo>
                  <a:pt x="2966781" y="415066"/>
                </a:lnTo>
                <a:lnTo>
                  <a:pt x="0" y="41506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3300796" y="-633998"/>
            <a:ext cx="2197064" cy="4114800"/>
          </a:xfrm>
          <a:custGeom>
            <a:avLst/>
            <a:gdLst/>
            <a:ahLst/>
            <a:cxnLst/>
            <a:rect r="r" b="b" t="t" l="l"/>
            <a:pathLst>
              <a:path h="4114800" w="2197064">
                <a:moveTo>
                  <a:pt x="0" y="0"/>
                </a:moveTo>
                <a:lnTo>
                  <a:pt x="2197064" y="0"/>
                </a:lnTo>
                <a:lnTo>
                  <a:pt x="2197064" y="4114800"/>
                </a:lnTo>
                <a:lnTo>
                  <a:pt x="0" y="4114800"/>
                </a:lnTo>
                <a:lnTo>
                  <a:pt x="0" y="0"/>
                </a:lnTo>
                <a:close/>
              </a:path>
            </a:pathLst>
          </a:custGeom>
          <a:blipFill>
            <a:blip r:embed="rId22">
              <a:alphaModFix amt="31000"/>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14539752" y="2686520"/>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24">
              <a:alphaModFix amt="27000"/>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9610539" y="4189246"/>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4">
              <a:alphaModFix amt="27000"/>
              <a:extLst>
                <a:ext uri="{96DAC541-7B7A-43D3-8B79-37D633B846F1}">
                  <asvg:svgBlip xmlns:asvg="http://schemas.microsoft.com/office/drawing/2016/SVG/main" r:embed="rId25"/>
                </a:ext>
              </a:extLst>
            </a:blip>
            <a:stretch>
              <a:fillRect l="0" t="0" r="0" b="0"/>
            </a:stretch>
          </a:blipFill>
        </p:spPr>
      </p:sp>
      <p:sp>
        <p:nvSpPr>
          <p:cNvPr name="Freeform 20" id="20"/>
          <p:cNvSpPr/>
          <p:nvPr/>
        </p:nvSpPr>
        <p:spPr>
          <a:xfrm flipH="false" flipV="false" rot="0">
            <a:off x="3629257" y="3006202"/>
            <a:ext cx="4294383" cy="4114800"/>
          </a:xfrm>
          <a:custGeom>
            <a:avLst/>
            <a:gdLst/>
            <a:ahLst/>
            <a:cxnLst/>
            <a:rect r="r" b="b" t="t" l="l"/>
            <a:pathLst>
              <a:path h="4114800" w="4294383">
                <a:moveTo>
                  <a:pt x="0" y="0"/>
                </a:moveTo>
                <a:lnTo>
                  <a:pt x="4294383" y="0"/>
                </a:lnTo>
                <a:lnTo>
                  <a:pt x="4294383" y="4114800"/>
                </a:lnTo>
                <a:lnTo>
                  <a:pt x="0" y="4114800"/>
                </a:lnTo>
                <a:lnTo>
                  <a:pt x="0" y="0"/>
                </a:lnTo>
                <a:close/>
              </a:path>
            </a:pathLst>
          </a:custGeom>
          <a:blipFill>
            <a:blip r:embed="rId24">
              <a:alphaModFix amt="27000"/>
              <a:extLst>
                <a:ext uri="{96DAC541-7B7A-43D3-8B79-37D633B846F1}">
                  <asvg:svgBlip xmlns:asvg="http://schemas.microsoft.com/office/drawing/2016/SVG/main" r:embed="rId25"/>
                </a:ext>
              </a:extLst>
            </a:blip>
            <a:stretch>
              <a:fillRect l="0" t="0" r="0" b="0"/>
            </a:stretch>
          </a:blipFill>
        </p:spPr>
      </p:sp>
      <p:sp>
        <p:nvSpPr>
          <p:cNvPr name="Freeform 21" id="21"/>
          <p:cNvSpPr/>
          <p:nvPr/>
        </p:nvSpPr>
        <p:spPr>
          <a:xfrm flipH="false" flipV="false" rot="0">
            <a:off x="15708371" y="6964354"/>
            <a:ext cx="1847919" cy="4114800"/>
          </a:xfrm>
          <a:custGeom>
            <a:avLst/>
            <a:gdLst/>
            <a:ahLst/>
            <a:cxnLst/>
            <a:rect r="r" b="b" t="t" l="l"/>
            <a:pathLst>
              <a:path h="4114800" w="1847919">
                <a:moveTo>
                  <a:pt x="0" y="0"/>
                </a:moveTo>
                <a:lnTo>
                  <a:pt x="1847919" y="0"/>
                </a:lnTo>
                <a:lnTo>
                  <a:pt x="1847919" y="4114800"/>
                </a:lnTo>
                <a:lnTo>
                  <a:pt x="0" y="4114800"/>
                </a:lnTo>
                <a:lnTo>
                  <a:pt x="0" y="0"/>
                </a:lnTo>
                <a:close/>
              </a:path>
            </a:pathLst>
          </a:custGeom>
          <a:blipFill>
            <a:blip r:embed="rId26">
              <a:alphaModFix amt="30000"/>
              <a:extLst>
                <a:ext uri="{96DAC541-7B7A-43D3-8B79-37D633B846F1}">
                  <asvg:svgBlip xmlns:asvg="http://schemas.microsoft.com/office/drawing/2016/SVG/main" r:embed="rId27"/>
                </a:ext>
              </a:extLst>
            </a:blip>
            <a:stretch>
              <a:fillRect l="0" t="0" r="0" b="0"/>
            </a:stretch>
          </a:blipFill>
        </p:spPr>
      </p:sp>
      <p:sp>
        <p:nvSpPr>
          <p:cNvPr name="Freeform 22" id="22"/>
          <p:cNvSpPr/>
          <p:nvPr/>
        </p:nvSpPr>
        <p:spPr>
          <a:xfrm flipH="false" flipV="false" rot="0">
            <a:off x="8724411" y="8471737"/>
            <a:ext cx="2567559" cy="2858311"/>
          </a:xfrm>
          <a:custGeom>
            <a:avLst/>
            <a:gdLst/>
            <a:ahLst/>
            <a:cxnLst/>
            <a:rect r="r" b="b" t="t" l="l"/>
            <a:pathLst>
              <a:path h="2858311" w="2567559">
                <a:moveTo>
                  <a:pt x="0" y="0"/>
                </a:moveTo>
                <a:lnTo>
                  <a:pt x="2567560" y="0"/>
                </a:lnTo>
                <a:lnTo>
                  <a:pt x="2567560" y="2858311"/>
                </a:lnTo>
                <a:lnTo>
                  <a:pt x="0" y="2858311"/>
                </a:lnTo>
                <a:lnTo>
                  <a:pt x="0" y="0"/>
                </a:lnTo>
                <a:close/>
              </a:path>
            </a:pathLst>
          </a:custGeom>
          <a:blipFill>
            <a:blip r:embed="rId28"/>
            <a:stretch>
              <a:fillRect l="0" t="0" r="0" b="0"/>
            </a:stretch>
          </a:blipFill>
        </p:spPr>
      </p:sp>
      <p:sp>
        <p:nvSpPr>
          <p:cNvPr name="Freeform 23" id="23"/>
          <p:cNvSpPr/>
          <p:nvPr/>
        </p:nvSpPr>
        <p:spPr>
          <a:xfrm flipH="false" flipV="false" rot="0">
            <a:off x="-63326" y="5657388"/>
            <a:ext cx="3254433" cy="4114800"/>
          </a:xfrm>
          <a:custGeom>
            <a:avLst/>
            <a:gdLst/>
            <a:ahLst/>
            <a:cxnLst/>
            <a:rect r="r" b="b" t="t" l="l"/>
            <a:pathLst>
              <a:path h="4114800" w="3254433">
                <a:moveTo>
                  <a:pt x="0" y="0"/>
                </a:moveTo>
                <a:lnTo>
                  <a:pt x="3254433" y="0"/>
                </a:lnTo>
                <a:lnTo>
                  <a:pt x="3254433" y="4114800"/>
                </a:lnTo>
                <a:lnTo>
                  <a:pt x="0" y="4114800"/>
                </a:lnTo>
                <a:lnTo>
                  <a:pt x="0" y="0"/>
                </a:lnTo>
                <a:close/>
              </a:path>
            </a:pathLst>
          </a:custGeom>
          <a:blipFill>
            <a:blip r:embed="rId29">
              <a:alphaModFix amt="20999"/>
              <a:extLst>
                <a:ext uri="{96DAC541-7B7A-43D3-8B79-37D633B846F1}">
                  <asvg:svgBlip xmlns:asvg="http://schemas.microsoft.com/office/drawing/2016/SVG/main" r:embed="rId30"/>
                </a:ext>
              </a:extLst>
            </a:blip>
            <a:stretch>
              <a:fillRect l="0" t="0" r="0" b="0"/>
            </a:stretch>
          </a:blipFill>
        </p:spPr>
      </p:sp>
      <p:sp>
        <p:nvSpPr>
          <p:cNvPr name="Freeform 24" id="24"/>
          <p:cNvSpPr/>
          <p:nvPr/>
        </p:nvSpPr>
        <p:spPr>
          <a:xfrm flipH="false" flipV="false" rot="0">
            <a:off x="13060334" y="2798669"/>
            <a:ext cx="2847163" cy="186360"/>
          </a:xfrm>
          <a:custGeom>
            <a:avLst/>
            <a:gdLst/>
            <a:ahLst/>
            <a:cxnLst/>
            <a:rect r="r" b="b" t="t" l="l"/>
            <a:pathLst>
              <a:path h="186360" w="2847163">
                <a:moveTo>
                  <a:pt x="0" y="0"/>
                </a:moveTo>
                <a:lnTo>
                  <a:pt x="2847163" y="0"/>
                </a:lnTo>
                <a:lnTo>
                  <a:pt x="2847163" y="186360"/>
                </a:lnTo>
                <a:lnTo>
                  <a:pt x="0" y="18636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5" id="25"/>
          <p:cNvSpPr/>
          <p:nvPr/>
        </p:nvSpPr>
        <p:spPr>
          <a:xfrm flipH="false" flipV="false" rot="0">
            <a:off x="-2807724" y="-2275267"/>
            <a:ext cx="8887800" cy="7837423"/>
          </a:xfrm>
          <a:custGeom>
            <a:avLst/>
            <a:gdLst/>
            <a:ahLst/>
            <a:cxnLst/>
            <a:rect r="r" b="b" t="t" l="l"/>
            <a:pathLst>
              <a:path h="7837423" w="8887800">
                <a:moveTo>
                  <a:pt x="0" y="0"/>
                </a:moveTo>
                <a:lnTo>
                  <a:pt x="8887799" y="0"/>
                </a:lnTo>
                <a:lnTo>
                  <a:pt x="8887799" y="7837423"/>
                </a:lnTo>
                <a:lnTo>
                  <a:pt x="0" y="7837423"/>
                </a:lnTo>
                <a:lnTo>
                  <a:pt x="0" y="0"/>
                </a:lnTo>
                <a:close/>
              </a:path>
            </a:pathLst>
          </a:custGeom>
          <a:blipFill>
            <a:blip r:embed="rId33">
              <a:alphaModFix amt="24000"/>
              <a:extLst>
                <a:ext uri="{96DAC541-7B7A-43D3-8B79-37D633B846F1}">
                  <asvg:svgBlip xmlns:asvg="http://schemas.microsoft.com/office/drawing/2016/SVG/main" r:embed="rId34"/>
                </a:ext>
              </a:extLst>
            </a:blip>
            <a:stretch>
              <a:fillRect l="0" t="0" r="0" b="0"/>
            </a:stretch>
          </a:blipFill>
        </p:spPr>
      </p:sp>
      <p:sp>
        <p:nvSpPr>
          <p:cNvPr name="TextBox 26" id="26"/>
          <p:cNvSpPr txBox="true"/>
          <p:nvPr/>
        </p:nvSpPr>
        <p:spPr>
          <a:xfrm rot="0">
            <a:off x="605118" y="263995"/>
            <a:ext cx="17448823" cy="2422525"/>
          </a:xfrm>
          <a:prstGeom prst="rect">
            <a:avLst/>
          </a:prstGeom>
        </p:spPr>
        <p:txBody>
          <a:bodyPr anchor="t" rtlCol="false" tIns="0" lIns="0" bIns="0" rIns="0">
            <a:spAutoFit/>
          </a:bodyPr>
          <a:lstStyle/>
          <a:p>
            <a:pPr algn="ctr">
              <a:lnSpc>
                <a:spcPts val="9799"/>
              </a:lnSpc>
            </a:pPr>
            <a:r>
              <a:rPr lang="en-US" sz="6999">
                <a:solidFill>
                  <a:srgbClr val="000000"/>
                </a:solidFill>
                <a:latin typeface="Greenth Grunge"/>
                <a:ea typeface="Greenth Grunge"/>
                <a:cs typeface="Greenth Grunge"/>
                <a:sym typeface="Greenth Grunge"/>
              </a:rPr>
              <a:t>Jeden z najsłynniejszych ataków Anonymous - Atak na PayPal (2010)</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5186690" y="-6298698"/>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370029" y="-251341"/>
            <a:ext cx="6776561" cy="1392275"/>
          </a:xfrm>
          <a:custGeom>
            <a:avLst/>
            <a:gdLst/>
            <a:ahLst/>
            <a:cxnLst/>
            <a:rect r="r" b="b" t="t" l="l"/>
            <a:pathLst>
              <a:path h="1392275" w="6776561">
                <a:moveTo>
                  <a:pt x="0" y="0"/>
                </a:moveTo>
                <a:lnTo>
                  <a:pt x="6776561" y="0"/>
                </a:lnTo>
                <a:lnTo>
                  <a:pt x="6776561" y="1392275"/>
                </a:lnTo>
                <a:lnTo>
                  <a:pt x="0" y="13922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1074836" y="157567"/>
            <a:ext cx="20233739" cy="2422525"/>
          </a:xfrm>
          <a:prstGeom prst="rect">
            <a:avLst/>
          </a:prstGeom>
        </p:spPr>
        <p:txBody>
          <a:bodyPr anchor="t" rtlCol="false" tIns="0" lIns="0" bIns="0" rIns="0">
            <a:spAutoFit/>
          </a:bodyPr>
          <a:lstStyle/>
          <a:p>
            <a:pPr algn="ctr">
              <a:lnSpc>
                <a:spcPts val="9799"/>
              </a:lnSpc>
            </a:pPr>
            <a:r>
              <a:rPr lang="en-US" sz="6999">
                <a:solidFill>
                  <a:srgbClr val="000000"/>
                </a:solidFill>
                <a:latin typeface="Greenth Grunge"/>
                <a:ea typeface="Greenth Grunge"/>
                <a:cs typeface="Greenth Grunge"/>
                <a:sym typeface="Greenth Grunge"/>
              </a:rPr>
              <a:t>moralne dylematy etycznego hakerstwa</a:t>
            </a:r>
          </a:p>
        </p:txBody>
      </p:sp>
      <p:sp>
        <p:nvSpPr>
          <p:cNvPr name="TextBox 13" id="13"/>
          <p:cNvSpPr txBox="true"/>
          <p:nvPr/>
        </p:nvSpPr>
        <p:spPr>
          <a:xfrm rot="0">
            <a:off x="814639" y="2532467"/>
            <a:ext cx="15953144" cy="6101958"/>
          </a:xfrm>
          <a:prstGeom prst="rect">
            <a:avLst/>
          </a:prstGeom>
        </p:spPr>
        <p:txBody>
          <a:bodyPr anchor="t" rtlCol="false" tIns="0" lIns="0" bIns="0" rIns="0">
            <a:spAutoFit/>
          </a:bodyPr>
          <a:lstStyle/>
          <a:p>
            <a:pPr algn="ctr">
              <a:lnSpc>
                <a:spcPts val="3486"/>
              </a:lnSpc>
            </a:pPr>
            <a:r>
              <a:rPr lang="en-US" sz="2490" b="true">
                <a:solidFill>
                  <a:srgbClr val="000000"/>
                </a:solidFill>
                <a:latin typeface="Space Mono Bold"/>
                <a:ea typeface="Space Mono Bold"/>
                <a:cs typeface="Space Mono Bold"/>
                <a:sym typeface="Space Mono Bold"/>
              </a:rPr>
              <a:t>1. Granica między etyką a prawem</a:t>
            </a:r>
          </a:p>
          <a:p>
            <a:pPr algn="ctr" marL="494504" indent="-247252" lvl="1">
              <a:lnSpc>
                <a:spcPts val="3206"/>
              </a:lnSpc>
              <a:buFont typeface="Arial"/>
              <a:buChar char="•"/>
            </a:pPr>
            <a:r>
              <a:rPr lang="en-US" sz="2290">
                <a:solidFill>
                  <a:srgbClr val="000000"/>
                </a:solidFill>
                <a:latin typeface="Space Mono"/>
                <a:ea typeface="Space Mono"/>
                <a:cs typeface="Space Mono"/>
                <a:sym typeface="Space Mono"/>
              </a:rPr>
              <a:t>Co zrobić, gdy haker odkryje poważną lukę w systemie, ale nie ma zgody właściciela na jej przetestowanie?</a:t>
            </a:r>
          </a:p>
          <a:p>
            <a:pPr algn="ctr" marL="494504" indent="-247252" lvl="1">
              <a:lnSpc>
                <a:spcPts val="3206"/>
              </a:lnSpc>
              <a:buFont typeface="Arial"/>
              <a:buChar char="•"/>
            </a:pPr>
            <a:r>
              <a:rPr lang="en-US" sz="2290">
                <a:solidFill>
                  <a:srgbClr val="000000"/>
                </a:solidFill>
                <a:latin typeface="Space Mono"/>
                <a:ea typeface="Space Mono"/>
                <a:cs typeface="Space Mono"/>
                <a:sym typeface="Space Mono"/>
              </a:rPr>
              <a:t>Czy haker, który działa etycznie, ale złamie prawo (np. znajdzie lukę w publicznie dostępnej aplikacji), powinien być karany?</a:t>
            </a:r>
          </a:p>
          <a:p>
            <a:pPr algn="ctr">
              <a:lnSpc>
                <a:spcPts val="3486"/>
              </a:lnSpc>
            </a:pPr>
            <a:r>
              <a:rPr lang="en-US" sz="2490" b="true">
                <a:solidFill>
                  <a:srgbClr val="000000"/>
                </a:solidFill>
                <a:latin typeface="Space Mono Bold"/>
                <a:ea typeface="Space Mono Bold"/>
                <a:cs typeface="Space Mono Bold"/>
                <a:sym typeface="Space Mono Bold"/>
              </a:rPr>
              <a:t>2. Konflikt interesów</a:t>
            </a:r>
          </a:p>
          <a:p>
            <a:pPr algn="ctr" marL="494504" indent="-247252" lvl="1">
              <a:lnSpc>
                <a:spcPts val="3206"/>
              </a:lnSpc>
              <a:buFont typeface="Arial"/>
              <a:buChar char="•"/>
            </a:pPr>
            <a:r>
              <a:rPr lang="en-US" sz="2290">
                <a:solidFill>
                  <a:srgbClr val="000000"/>
                </a:solidFill>
                <a:latin typeface="Space Mono"/>
                <a:ea typeface="Space Mono"/>
                <a:cs typeface="Space Mono"/>
                <a:sym typeface="Space Mono"/>
              </a:rPr>
              <a:t>Czy hakerzy pracujący dla rządów lub korporacji powinni zgłaszać wszystkie znalezione luki, czy mogą je wykorzystać w celach strategicznych (np. cyberwojna)?</a:t>
            </a:r>
          </a:p>
          <a:p>
            <a:pPr algn="ctr" marL="494504" indent="-247252" lvl="1">
              <a:lnSpc>
                <a:spcPts val="3206"/>
              </a:lnSpc>
              <a:buFont typeface="Arial"/>
              <a:buChar char="•"/>
            </a:pPr>
            <a:r>
              <a:rPr lang="en-US" sz="2290">
                <a:solidFill>
                  <a:srgbClr val="000000"/>
                </a:solidFill>
                <a:latin typeface="Space Mono"/>
                <a:ea typeface="Space Mono"/>
                <a:cs typeface="Space Mono"/>
                <a:sym typeface="Space Mono"/>
              </a:rPr>
              <a:t>Czy firmy zatrudniające etycznych hakerów mogą wymagać działań na granicy legalności?</a:t>
            </a:r>
          </a:p>
          <a:p>
            <a:pPr algn="ctr">
              <a:lnSpc>
                <a:spcPts val="3486"/>
              </a:lnSpc>
            </a:pPr>
            <a:r>
              <a:rPr lang="en-US" sz="2490" b="true">
                <a:solidFill>
                  <a:srgbClr val="000000"/>
                </a:solidFill>
                <a:latin typeface="Space Mono Bold"/>
                <a:ea typeface="Space Mono Bold"/>
                <a:cs typeface="Space Mono Bold"/>
                <a:sym typeface="Space Mono Bold"/>
              </a:rPr>
              <a:t>3. Działania przeciwko szarej strefie</a:t>
            </a:r>
          </a:p>
          <a:p>
            <a:pPr algn="ctr" marL="494504" indent="-247252" lvl="1">
              <a:lnSpc>
                <a:spcPts val="3206"/>
              </a:lnSpc>
              <a:buFont typeface="Arial"/>
              <a:buChar char="•"/>
            </a:pPr>
            <a:r>
              <a:rPr lang="en-US" sz="2290">
                <a:solidFill>
                  <a:srgbClr val="000000"/>
                </a:solidFill>
                <a:latin typeface="Space Mono"/>
                <a:ea typeface="Space Mono"/>
                <a:cs typeface="Space Mono"/>
                <a:sym typeface="Space Mono"/>
              </a:rPr>
              <a:t>Przypadki, gdy etyczni hakerzy zostali niesłusznie ukarani za swoje działania (np. zgłoszenie luk i zostanie pozwanym przez firmę).</a:t>
            </a:r>
          </a:p>
          <a:p>
            <a:pPr algn="ctr" marL="494504" indent="-247252" lvl="1">
              <a:lnSpc>
                <a:spcPts val="3206"/>
              </a:lnSpc>
              <a:buFont typeface="Arial"/>
              <a:buChar char="•"/>
            </a:pPr>
            <a:r>
              <a:rPr lang="en-US" sz="2290">
                <a:solidFill>
                  <a:srgbClr val="000000"/>
                </a:solidFill>
                <a:latin typeface="Space Mono"/>
                <a:ea typeface="Space Mono"/>
                <a:cs typeface="Space Mono"/>
                <a:sym typeface="Space Mono"/>
              </a:rPr>
              <a:t>Czy rządy powinny stworzyć jasne przepisy, które chronią etycznych hakerów działających w dobrej wierze?</a:t>
            </a:r>
          </a:p>
          <a:p>
            <a:pPr algn="ctr">
              <a:lnSpc>
                <a:spcPts val="3206"/>
              </a:lnSpc>
            </a:pPr>
          </a:p>
        </p:txBody>
      </p:sp>
      <p:sp>
        <p:nvSpPr>
          <p:cNvPr name="Freeform 14" id="14"/>
          <p:cNvSpPr/>
          <p:nvPr/>
        </p:nvSpPr>
        <p:spPr>
          <a:xfrm flipH="false" flipV="false" rot="0">
            <a:off x="3155518" y="1028700"/>
            <a:ext cx="16648843" cy="14681253"/>
          </a:xfrm>
          <a:custGeom>
            <a:avLst/>
            <a:gdLst/>
            <a:ahLst/>
            <a:cxnLst/>
            <a:rect r="r" b="b" t="t" l="l"/>
            <a:pathLst>
              <a:path h="14681253" w="16648843">
                <a:moveTo>
                  <a:pt x="0" y="0"/>
                </a:moveTo>
                <a:lnTo>
                  <a:pt x="16648843" y="0"/>
                </a:lnTo>
                <a:lnTo>
                  <a:pt x="16648843" y="14681253"/>
                </a:lnTo>
                <a:lnTo>
                  <a:pt x="0" y="14681253"/>
                </a:lnTo>
                <a:lnTo>
                  <a:pt x="0" y="0"/>
                </a:lnTo>
                <a:close/>
              </a:path>
            </a:pathLst>
          </a:custGeom>
          <a:blipFill>
            <a:blip r:embed="rId15">
              <a:alphaModFix amt="15000"/>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1387909" y="-1163476"/>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16860014" y="569361"/>
            <a:ext cx="1882588" cy="4114800"/>
          </a:xfrm>
          <a:custGeom>
            <a:avLst/>
            <a:gdLst/>
            <a:ahLst/>
            <a:cxnLst/>
            <a:rect r="r" b="b" t="t" l="l"/>
            <a:pathLst>
              <a:path h="4114800" w="1882588">
                <a:moveTo>
                  <a:pt x="0" y="0"/>
                </a:moveTo>
                <a:lnTo>
                  <a:pt x="1882588" y="0"/>
                </a:lnTo>
                <a:lnTo>
                  <a:pt x="1882588"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11529302" y="1830561"/>
            <a:ext cx="4759998" cy="2241526"/>
          </a:xfrm>
          <a:custGeom>
            <a:avLst/>
            <a:gdLst/>
            <a:ahLst/>
            <a:cxnLst/>
            <a:rect r="r" b="b" t="t" l="l"/>
            <a:pathLst>
              <a:path h="2241526" w="4759998">
                <a:moveTo>
                  <a:pt x="0" y="0"/>
                </a:moveTo>
                <a:lnTo>
                  <a:pt x="4759998" y="0"/>
                </a:lnTo>
                <a:lnTo>
                  <a:pt x="4759998" y="2241526"/>
                </a:lnTo>
                <a:lnTo>
                  <a:pt x="0" y="2241526"/>
                </a:lnTo>
                <a:lnTo>
                  <a:pt x="0" y="0"/>
                </a:lnTo>
                <a:close/>
              </a:path>
            </a:pathLst>
          </a:custGeom>
          <a:blipFill>
            <a:blip r:embed="rId21">
              <a:alphaModFix amt="26000"/>
              <a:extLst>
                <a:ext uri="{96DAC541-7B7A-43D3-8B79-37D633B846F1}">
                  <asvg:svgBlip xmlns:asvg="http://schemas.microsoft.com/office/drawing/2016/SVG/main" r:embed="rId22"/>
                </a:ext>
              </a:extLst>
            </a:blip>
            <a:stretch>
              <a:fillRect l="0" t="0" r="0" b="0"/>
            </a:stretch>
          </a:blipFill>
        </p:spPr>
      </p:sp>
      <p:sp>
        <p:nvSpPr>
          <p:cNvPr name="Freeform 18" id="18"/>
          <p:cNvSpPr/>
          <p:nvPr/>
        </p:nvSpPr>
        <p:spPr>
          <a:xfrm flipH="false" flipV="false" rot="0">
            <a:off x="-525551" y="3270529"/>
            <a:ext cx="4279925" cy="4034749"/>
          </a:xfrm>
          <a:custGeom>
            <a:avLst/>
            <a:gdLst/>
            <a:ahLst/>
            <a:cxnLst/>
            <a:rect r="r" b="b" t="t" l="l"/>
            <a:pathLst>
              <a:path h="4034749" w="4279925">
                <a:moveTo>
                  <a:pt x="0" y="0"/>
                </a:moveTo>
                <a:lnTo>
                  <a:pt x="4279925" y="0"/>
                </a:lnTo>
                <a:lnTo>
                  <a:pt x="4279925" y="4034748"/>
                </a:lnTo>
                <a:lnTo>
                  <a:pt x="0" y="4034748"/>
                </a:lnTo>
                <a:lnTo>
                  <a:pt x="0" y="0"/>
                </a:lnTo>
                <a:close/>
              </a:path>
            </a:pathLst>
          </a:custGeom>
          <a:blipFill>
            <a:blip r:embed="rId23">
              <a:alphaModFix amt="18999"/>
            </a:blip>
            <a:stretch>
              <a:fillRect l="0" t="0" r="0" b="0"/>
            </a:stretch>
          </a:blipFill>
        </p:spPr>
      </p:sp>
      <p:sp>
        <p:nvSpPr>
          <p:cNvPr name="Freeform 19" id="19"/>
          <p:cNvSpPr/>
          <p:nvPr/>
        </p:nvSpPr>
        <p:spPr>
          <a:xfrm flipH="false" flipV="false" rot="0">
            <a:off x="3481371" y="8446859"/>
            <a:ext cx="2028451" cy="2080463"/>
          </a:xfrm>
          <a:custGeom>
            <a:avLst/>
            <a:gdLst/>
            <a:ahLst/>
            <a:cxnLst/>
            <a:rect r="r" b="b" t="t" l="l"/>
            <a:pathLst>
              <a:path h="2080463" w="2028451">
                <a:moveTo>
                  <a:pt x="0" y="0"/>
                </a:moveTo>
                <a:lnTo>
                  <a:pt x="2028451" y="0"/>
                </a:lnTo>
                <a:lnTo>
                  <a:pt x="2028451" y="2080462"/>
                </a:lnTo>
                <a:lnTo>
                  <a:pt x="0" y="2080462"/>
                </a:lnTo>
                <a:lnTo>
                  <a:pt x="0" y="0"/>
                </a:lnTo>
                <a:close/>
              </a:path>
            </a:pathLst>
          </a:custGeom>
          <a:blipFill>
            <a:blip r:embed="rId24"/>
            <a:stretch>
              <a:fillRect l="0" t="0" r="0" b="0"/>
            </a:stretch>
          </a:blipFill>
        </p:spPr>
      </p:sp>
      <p:sp>
        <p:nvSpPr>
          <p:cNvPr name="Freeform 20" id="20"/>
          <p:cNvSpPr/>
          <p:nvPr/>
        </p:nvSpPr>
        <p:spPr>
          <a:xfrm flipH="false" flipV="false" rot="0">
            <a:off x="2723400" y="1830561"/>
            <a:ext cx="2966781" cy="415066"/>
          </a:xfrm>
          <a:custGeom>
            <a:avLst/>
            <a:gdLst/>
            <a:ahLst/>
            <a:cxnLst/>
            <a:rect r="r" b="b" t="t" l="l"/>
            <a:pathLst>
              <a:path h="415066" w="2966781">
                <a:moveTo>
                  <a:pt x="0" y="0"/>
                </a:moveTo>
                <a:lnTo>
                  <a:pt x="2966781" y="0"/>
                </a:lnTo>
                <a:lnTo>
                  <a:pt x="2966781" y="415066"/>
                </a:lnTo>
                <a:lnTo>
                  <a:pt x="0" y="41506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1" id="21"/>
          <p:cNvSpPr/>
          <p:nvPr/>
        </p:nvSpPr>
        <p:spPr>
          <a:xfrm flipH="false" flipV="false" rot="0">
            <a:off x="11972193" y="-491385"/>
            <a:ext cx="2567559" cy="2858311"/>
          </a:xfrm>
          <a:custGeom>
            <a:avLst/>
            <a:gdLst/>
            <a:ahLst/>
            <a:cxnLst/>
            <a:rect r="r" b="b" t="t" l="l"/>
            <a:pathLst>
              <a:path h="2858311" w="2567559">
                <a:moveTo>
                  <a:pt x="0" y="0"/>
                </a:moveTo>
                <a:lnTo>
                  <a:pt x="2567559" y="0"/>
                </a:lnTo>
                <a:lnTo>
                  <a:pt x="2567559" y="2858311"/>
                </a:lnTo>
                <a:lnTo>
                  <a:pt x="0" y="2858311"/>
                </a:lnTo>
                <a:lnTo>
                  <a:pt x="0" y="0"/>
                </a:lnTo>
                <a:close/>
              </a:path>
            </a:pathLst>
          </a:custGeom>
          <a:blipFill>
            <a:blip r:embed="rId27">
              <a:alphaModFix amt="18999"/>
            </a:blip>
            <a:stretch>
              <a:fillRect l="0" t="0" r="0" b="0"/>
            </a:stretch>
          </a:blipFill>
        </p:spPr>
      </p:sp>
      <p:sp>
        <p:nvSpPr>
          <p:cNvPr name="Freeform 22" id="22"/>
          <p:cNvSpPr/>
          <p:nvPr/>
        </p:nvSpPr>
        <p:spPr>
          <a:xfrm flipH="false" flipV="false" rot="0">
            <a:off x="14047291" y="6998736"/>
            <a:ext cx="4695311" cy="4114800"/>
          </a:xfrm>
          <a:custGeom>
            <a:avLst/>
            <a:gdLst/>
            <a:ahLst/>
            <a:cxnLst/>
            <a:rect r="r" b="b" t="t" l="l"/>
            <a:pathLst>
              <a:path h="4114800" w="4695311">
                <a:moveTo>
                  <a:pt x="0" y="0"/>
                </a:moveTo>
                <a:lnTo>
                  <a:pt x="4695311" y="0"/>
                </a:lnTo>
                <a:lnTo>
                  <a:pt x="4695311" y="4114800"/>
                </a:lnTo>
                <a:lnTo>
                  <a:pt x="0" y="411480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3" id="23"/>
          <p:cNvSpPr/>
          <p:nvPr/>
        </p:nvSpPr>
        <p:spPr>
          <a:xfrm flipH="false" flipV="false" rot="0">
            <a:off x="6999097" y="7665740"/>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30">
              <a:alphaModFix amt="40000"/>
              <a:extLst>
                <a:ext uri="{96DAC541-7B7A-43D3-8B79-37D633B846F1}">
                  <asvg:svgBlip xmlns:asvg="http://schemas.microsoft.com/office/drawing/2016/SVG/main" r:embed="rId31"/>
                </a:ext>
              </a:extLst>
            </a:blip>
            <a:stretch>
              <a:fillRect l="0" t="0" r="0" b="0"/>
            </a:stretch>
          </a:blipFill>
        </p:spPr>
      </p:sp>
      <p:sp>
        <p:nvSpPr>
          <p:cNvPr name="Freeform 24" id="24"/>
          <p:cNvSpPr/>
          <p:nvPr/>
        </p:nvSpPr>
        <p:spPr>
          <a:xfrm flipH="false" flipV="false" rot="0">
            <a:off x="13322519" y="4406489"/>
            <a:ext cx="2966781" cy="415066"/>
          </a:xfrm>
          <a:custGeom>
            <a:avLst/>
            <a:gdLst/>
            <a:ahLst/>
            <a:cxnLst/>
            <a:rect r="r" b="b" t="t" l="l"/>
            <a:pathLst>
              <a:path h="415066" w="2966781">
                <a:moveTo>
                  <a:pt x="0" y="0"/>
                </a:moveTo>
                <a:lnTo>
                  <a:pt x="2966781" y="0"/>
                </a:lnTo>
                <a:lnTo>
                  <a:pt x="2966781" y="415066"/>
                </a:lnTo>
                <a:lnTo>
                  <a:pt x="0" y="41506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5" id="25"/>
          <p:cNvSpPr/>
          <p:nvPr/>
        </p:nvSpPr>
        <p:spPr>
          <a:xfrm flipH="false" flipV="false" rot="0">
            <a:off x="1240009" y="4476628"/>
            <a:ext cx="2966781" cy="415066"/>
          </a:xfrm>
          <a:custGeom>
            <a:avLst/>
            <a:gdLst/>
            <a:ahLst/>
            <a:cxnLst/>
            <a:rect r="r" b="b" t="t" l="l"/>
            <a:pathLst>
              <a:path h="415066" w="2966781">
                <a:moveTo>
                  <a:pt x="0" y="0"/>
                </a:moveTo>
                <a:lnTo>
                  <a:pt x="2966781" y="0"/>
                </a:lnTo>
                <a:lnTo>
                  <a:pt x="2966781" y="415066"/>
                </a:lnTo>
                <a:lnTo>
                  <a:pt x="0" y="41506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6" id="26"/>
          <p:cNvSpPr/>
          <p:nvPr/>
        </p:nvSpPr>
        <p:spPr>
          <a:xfrm flipH="false" flipV="false" rot="0">
            <a:off x="13909301" y="1651121"/>
            <a:ext cx="2966781" cy="415066"/>
          </a:xfrm>
          <a:custGeom>
            <a:avLst/>
            <a:gdLst/>
            <a:ahLst/>
            <a:cxnLst/>
            <a:rect r="r" b="b" t="t" l="l"/>
            <a:pathLst>
              <a:path h="415066" w="2966781">
                <a:moveTo>
                  <a:pt x="0" y="0"/>
                </a:moveTo>
                <a:lnTo>
                  <a:pt x="2966781" y="0"/>
                </a:lnTo>
                <a:lnTo>
                  <a:pt x="2966781" y="415067"/>
                </a:lnTo>
                <a:lnTo>
                  <a:pt x="0" y="41506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7" id="27"/>
          <p:cNvSpPr/>
          <p:nvPr/>
        </p:nvSpPr>
        <p:spPr>
          <a:xfrm flipH="false" flipV="false" rot="0">
            <a:off x="11772582" y="9148775"/>
            <a:ext cx="2966781" cy="415066"/>
          </a:xfrm>
          <a:custGeom>
            <a:avLst/>
            <a:gdLst/>
            <a:ahLst/>
            <a:cxnLst/>
            <a:rect r="r" b="b" t="t" l="l"/>
            <a:pathLst>
              <a:path h="415066" w="2966781">
                <a:moveTo>
                  <a:pt x="0" y="0"/>
                </a:moveTo>
                <a:lnTo>
                  <a:pt x="2966781" y="0"/>
                </a:lnTo>
                <a:lnTo>
                  <a:pt x="2966781" y="415066"/>
                </a:lnTo>
                <a:lnTo>
                  <a:pt x="0" y="41506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6810866" y="3086100"/>
            <a:ext cx="4666268" cy="4114800"/>
          </a:xfrm>
          <a:custGeom>
            <a:avLst/>
            <a:gdLst/>
            <a:ahLst/>
            <a:cxnLst/>
            <a:rect r="r" b="b" t="t" l="l"/>
            <a:pathLst>
              <a:path h="4114800" w="4666268">
                <a:moveTo>
                  <a:pt x="0" y="0"/>
                </a:moveTo>
                <a:lnTo>
                  <a:pt x="4666268" y="0"/>
                </a:lnTo>
                <a:lnTo>
                  <a:pt x="4666268" y="4114800"/>
                </a:lnTo>
                <a:lnTo>
                  <a:pt x="0" y="4114800"/>
                </a:lnTo>
                <a:lnTo>
                  <a:pt x="0" y="0"/>
                </a:lnTo>
                <a:close/>
              </a:path>
            </a:pathLst>
          </a:custGeom>
          <a:blipFill>
            <a:blip r:embed="rId15">
              <a:alphaModFix amt="62000"/>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929320" y="720640"/>
            <a:ext cx="5403773" cy="4114800"/>
          </a:xfrm>
          <a:custGeom>
            <a:avLst/>
            <a:gdLst/>
            <a:ahLst/>
            <a:cxnLst/>
            <a:rect r="r" b="b" t="t" l="l"/>
            <a:pathLst>
              <a:path h="4114800" w="5403773">
                <a:moveTo>
                  <a:pt x="0" y="0"/>
                </a:moveTo>
                <a:lnTo>
                  <a:pt x="5403774" y="0"/>
                </a:lnTo>
                <a:lnTo>
                  <a:pt x="5403774"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3696648" y="-414746"/>
            <a:ext cx="5403773" cy="4114800"/>
          </a:xfrm>
          <a:custGeom>
            <a:avLst/>
            <a:gdLst/>
            <a:ahLst/>
            <a:cxnLst/>
            <a:rect r="r" b="b" t="t" l="l"/>
            <a:pathLst>
              <a:path h="4114800" w="5403773">
                <a:moveTo>
                  <a:pt x="0" y="0"/>
                </a:moveTo>
                <a:lnTo>
                  <a:pt x="5403774" y="0"/>
                </a:lnTo>
                <a:lnTo>
                  <a:pt x="5403774"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0">
            <a:off x="8436251" y="-1336760"/>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1582572" y="4461367"/>
            <a:ext cx="5403773" cy="4114800"/>
          </a:xfrm>
          <a:custGeom>
            <a:avLst/>
            <a:gdLst/>
            <a:ahLst/>
            <a:cxnLst/>
            <a:rect r="r" b="b" t="t" l="l"/>
            <a:pathLst>
              <a:path h="4114800" w="5403773">
                <a:moveTo>
                  <a:pt x="0" y="0"/>
                </a:moveTo>
                <a:lnTo>
                  <a:pt x="5403774" y="0"/>
                </a:lnTo>
                <a:lnTo>
                  <a:pt x="5403774"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0">
            <a:off x="15377421" y="4901453"/>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3821202" y="7803467"/>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false" rot="0">
            <a:off x="11592489" y="7714788"/>
            <a:ext cx="5403773" cy="4114800"/>
          </a:xfrm>
          <a:custGeom>
            <a:avLst/>
            <a:gdLst/>
            <a:ahLst/>
            <a:cxnLst/>
            <a:rect r="r" b="b" t="t" l="l"/>
            <a:pathLst>
              <a:path h="4114800" w="5403773">
                <a:moveTo>
                  <a:pt x="0" y="0"/>
                </a:moveTo>
                <a:lnTo>
                  <a:pt x="5403774" y="0"/>
                </a:lnTo>
                <a:lnTo>
                  <a:pt x="5403774"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0" id="20"/>
          <p:cNvSpPr txBox="true"/>
          <p:nvPr/>
        </p:nvSpPr>
        <p:spPr>
          <a:xfrm rot="0">
            <a:off x="3730545" y="2180353"/>
            <a:ext cx="10826911" cy="1634445"/>
          </a:xfrm>
          <a:prstGeom prst="rect">
            <a:avLst/>
          </a:prstGeom>
        </p:spPr>
        <p:txBody>
          <a:bodyPr anchor="t" rtlCol="false" tIns="0" lIns="0" bIns="0" rIns="0">
            <a:spAutoFit/>
          </a:bodyPr>
          <a:lstStyle/>
          <a:p>
            <a:pPr algn="ctr">
              <a:lnSpc>
                <a:spcPts val="13388"/>
              </a:lnSpc>
            </a:pPr>
            <a:r>
              <a:rPr lang="en-US" sz="9562">
                <a:solidFill>
                  <a:srgbClr val="000000"/>
                </a:solidFill>
                <a:latin typeface="Greenth Grunge"/>
                <a:ea typeface="Greenth Grunge"/>
                <a:cs typeface="Greenth Grunge"/>
                <a:sym typeface="Greenth Grunge"/>
              </a:rPr>
              <a:t>podsumowanie</a:t>
            </a:r>
          </a:p>
        </p:txBody>
      </p:sp>
      <p:sp>
        <p:nvSpPr>
          <p:cNvPr name="TextBox 21" id="21"/>
          <p:cNvSpPr txBox="true"/>
          <p:nvPr/>
        </p:nvSpPr>
        <p:spPr>
          <a:xfrm rot="0">
            <a:off x="3268149" y="3893541"/>
            <a:ext cx="12466841" cy="4696068"/>
          </a:xfrm>
          <a:prstGeom prst="rect">
            <a:avLst/>
          </a:prstGeom>
        </p:spPr>
        <p:txBody>
          <a:bodyPr anchor="t" rtlCol="false" tIns="0" lIns="0" bIns="0" rIns="0">
            <a:spAutoFit/>
          </a:bodyPr>
          <a:lstStyle/>
          <a:p>
            <a:pPr algn="ctr" marL="645631" indent="-322815" lvl="1">
              <a:lnSpc>
                <a:spcPts val="4186"/>
              </a:lnSpc>
              <a:buFont typeface="Arial"/>
              <a:buChar char="•"/>
            </a:pPr>
            <a:r>
              <a:rPr lang="en-US" sz="2990">
                <a:solidFill>
                  <a:srgbClr val="000000"/>
                </a:solidFill>
                <a:latin typeface="Space Mono"/>
                <a:ea typeface="Space Mono"/>
                <a:cs typeface="Space Mono"/>
                <a:sym typeface="Space Mono"/>
              </a:rPr>
              <a:t>Podsumowanie: Etyczne hakerstwo odgrywa kluczową rolę w zapewnianiu bezpieczeństwa w cyfrowym świecie, a granice między tym, co jest etyczne a nieetyczne, są często trudne do określenia.</a:t>
            </a:r>
          </a:p>
          <a:p>
            <a:pPr algn="ctr" marL="645631" indent="-322815" lvl="1">
              <a:lnSpc>
                <a:spcPts val="4186"/>
              </a:lnSpc>
              <a:buFont typeface="Arial"/>
              <a:buChar char="•"/>
            </a:pPr>
            <a:r>
              <a:rPr lang="en-US" sz="2990">
                <a:solidFill>
                  <a:srgbClr val="000000"/>
                </a:solidFill>
                <a:latin typeface="Space Mono"/>
                <a:ea typeface="Space Mono"/>
                <a:cs typeface="Space Mono"/>
                <a:sym typeface="Space Mono"/>
              </a:rPr>
              <a:t>Znaczenie dla branży IT: Etyka w hakerstwie nie tylko chroni systemy, ale także kształtuje zaufanie użytkowników i odpowiedzialność firm za technologie.</a:t>
            </a:r>
          </a:p>
          <a:p>
            <a:pPr algn="ctr">
              <a:lnSpc>
                <a:spcPts val="4186"/>
              </a:lnSpc>
            </a:pPr>
          </a:p>
        </p:txBody>
      </p:sp>
      <p:sp>
        <p:nvSpPr>
          <p:cNvPr name="Freeform 22" id="22"/>
          <p:cNvSpPr/>
          <p:nvPr/>
        </p:nvSpPr>
        <p:spPr>
          <a:xfrm flipH="false" flipV="false" rot="0">
            <a:off x="3389020" y="-1563679"/>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428064" y="2367894"/>
            <a:ext cx="17525562" cy="4861679"/>
          </a:xfrm>
          <a:prstGeom prst="rect">
            <a:avLst/>
          </a:prstGeom>
        </p:spPr>
        <p:txBody>
          <a:bodyPr anchor="t" rtlCol="false" tIns="0" lIns="0" bIns="0" rIns="0">
            <a:spAutoFit/>
          </a:bodyPr>
          <a:lstStyle/>
          <a:p>
            <a:pPr algn="ctr">
              <a:lnSpc>
                <a:spcPts val="3458"/>
              </a:lnSpc>
            </a:pPr>
            <a:r>
              <a:rPr lang="en-US" sz="2470" i="true">
                <a:solidFill>
                  <a:srgbClr val="000000"/>
                </a:solidFill>
                <a:latin typeface="Space Mono Italics"/>
                <a:ea typeface="Space Mono Italics"/>
                <a:cs typeface="Space Mono Italics"/>
                <a:sym typeface="Space Mono Italics"/>
              </a:rPr>
              <a:t>Hakerstwo to zbiór działań związanych z nielegalnym lub nieetycznym dostępem do systemów komputerowych, ale także sztuka rozwiązywania trudnych problemów w IT.</a:t>
            </a:r>
          </a:p>
          <a:p>
            <a:pPr algn="just">
              <a:lnSpc>
                <a:spcPts val="3738"/>
              </a:lnSpc>
            </a:pPr>
          </a:p>
          <a:p>
            <a:pPr algn="just">
              <a:lnSpc>
                <a:spcPts val="3738"/>
              </a:lnSpc>
            </a:pPr>
            <a:r>
              <a:rPr lang="en-US" b="true" sz="2670">
                <a:solidFill>
                  <a:srgbClr val="000000"/>
                </a:solidFill>
                <a:latin typeface="Space Mono Bold"/>
                <a:ea typeface="Space Mono Bold"/>
                <a:cs typeface="Space Mono Bold"/>
                <a:sym typeface="Space Mono Bold"/>
              </a:rPr>
              <a:t>Rodzaje hakerów:</a:t>
            </a:r>
          </a:p>
          <a:p>
            <a:pPr algn="just">
              <a:lnSpc>
                <a:spcPts val="3458"/>
              </a:lnSpc>
            </a:pPr>
            <a:r>
              <a:rPr lang="en-US" b="true" sz="2470">
                <a:solidFill>
                  <a:srgbClr val="000000"/>
                </a:solidFill>
                <a:latin typeface="Space Mono Bold"/>
                <a:ea typeface="Space Mono Bold"/>
                <a:cs typeface="Space Mono Bold"/>
                <a:sym typeface="Space Mono Bold"/>
              </a:rPr>
              <a:t>Czarni kapelusze (Black Hats):</a:t>
            </a:r>
            <a:r>
              <a:rPr lang="en-US" sz="2470">
                <a:solidFill>
                  <a:srgbClr val="000000"/>
                </a:solidFill>
                <a:latin typeface="Space Mono"/>
                <a:ea typeface="Space Mono"/>
                <a:cs typeface="Space Mono"/>
                <a:sym typeface="Space Mono"/>
              </a:rPr>
              <a:t> Hakerzy działający w celu uzyskania osobistych korzyści, często łamiąc prawo.</a:t>
            </a:r>
          </a:p>
          <a:p>
            <a:pPr algn="just">
              <a:lnSpc>
                <a:spcPts val="3458"/>
              </a:lnSpc>
            </a:pPr>
            <a:r>
              <a:rPr lang="en-US" b="true" sz="2470">
                <a:solidFill>
                  <a:srgbClr val="000000"/>
                </a:solidFill>
                <a:latin typeface="Space Mono Bold"/>
                <a:ea typeface="Space Mono Bold"/>
                <a:cs typeface="Space Mono Bold"/>
                <a:sym typeface="Space Mono Bold"/>
              </a:rPr>
              <a:t>Biali kapelusze (White Hats):</a:t>
            </a:r>
            <a:r>
              <a:rPr lang="en-US" sz="2470">
                <a:solidFill>
                  <a:srgbClr val="000000"/>
                </a:solidFill>
                <a:latin typeface="Space Mono"/>
                <a:ea typeface="Space Mono"/>
                <a:cs typeface="Space Mono"/>
                <a:sym typeface="Space Mono"/>
              </a:rPr>
              <a:t> Etyczni hakerzy to specjaliści bezpieczeństwa, którzy wykorzystują swoje umiejętności hackingu do ochrony systemów komputerowych i danych.</a:t>
            </a:r>
          </a:p>
          <a:p>
            <a:pPr algn="just">
              <a:lnSpc>
                <a:spcPts val="3458"/>
              </a:lnSpc>
            </a:pPr>
            <a:r>
              <a:rPr lang="en-US" b="true" sz="2470">
                <a:solidFill>
                  <a:srgbClr val="000000"/>
                </a:solidFill>
                <a:latin typeface="Space Mono Bold"/>
                <a:ea typeface="Space Mono Bold"/>
                <a:cs typeface="Space Mono Bold"/>
                <a:sym typeface="Space Mono Bold"/>
              </a:rPr>
              <a:t>Szare kapelusze (Grey Hats):</a:t>
            </a:r>
            <a:r>
              <a:rPr lang="en-US" sz="2470">
                <a:solidFill>
                  <a:srgbClr val="000000"/>
                </a:solidFill>
                <a:latin typeface="Space Mono"/>
                <a:ea typeface="Space Mono"/>
                <a:cs typeface="Space Mono"/>
                <a:sym typeface="Space Mono"/>
              </a:rPr>
              <a:t> Hakerzy, którzy działają na granicy prawa, czasami łamiąc zasady, ale nie mają złych intencji.</a:t>
            </a:r>
          </a:p>
          <a:p>
            <a:pPr algn="just">
              <a:lnSpc>
                <a:spcPts val="3458"/>
              </a:lnSpc>
            </a:pPr>
          </a:p>
        </p:txBody>
      </p:sp>
      <p:sp>
        <p:nvSpPr>
          <p:cNvPr name="Freeform 13" id="13"/>
          <p:cNvSpPr/>
          <p:nvPr/>
        </p:nvSpPr>
        <p:spPr>
          <a:xfrm flipH="false" flipV="false" rot="0">
            <a:off x="8739861" y="7172882"/>
            <a:ext cx="4674099" cy="3114118"/>
          </a:xfrm>
          <a:custGeom>
            <a:avLst/>
            <a:gdLst/>
            <a:ahLst/>
            <a:cxnLst/>
            <a:rect r="r" b="b" t="t" l="l"/>
            <a:pathLst>
              <a:path h="3114118" w="4674099">
                <a:moveTo>
                  <a:pt x="0" y="0"/>
                </a:moveTo>
                <a:lnTo>
                  <a:pt x="4674099" y="0"/>
                </a:lnTo>
                <a:lnTo>
                  <a:pt x="4674099" y="3114118"/>
                </a:lnTo>
                <a:lnTo>
                  <a:pt x="0" y="3114118"/>
                </a:lnTo>
                <a:lnTo>
                  <a:pt x="0" y="0"/>
                </a:lnTo>
                <a:close/>
              </a:path>
            </a:pathLst>
          </a:custGeom>
          <a:blipFill>
            <a:blip r:embed="rId15"/>
            <a:stretch>
              <a:fillRect l="0" t="0" r="0" b="0"/>
            </a:stretch>
          </a:blipFill>
        </p:spPr>
      </p:sp>
      <p:sp>
        <p:nvSpPr>
          <p:cNvPr name="Freeform 14" id="14"/>
          <p:cNvSpPr/>
          <p:nvPr/>
        </p:nvSpPr>
        <p:spPr>
          <a:xfrm flipH="false" flipV="false" rot="0">
            <a:off x="5473584" y="7229573"/>
            <a:ext cx="1680594" cy="2826687"/>
          </a:xfrm>
          <a:custGeom>
            <a:avLst/>
            <a:gdLst/>
            <a:ahLst/>
            <a:cxnLst/>
            <a:rect r="r" b="b" t="t" l="l"/>
            <a:pathLst>
              <a:path h="2826687" w="1680594">
                <a:moveTo>
                  <a:pt x="0" y="0"/>
                </a:moveTo>
                <a:lnTo>
                  <a:pt x="1680594" y="0"/>
                </a:lnTo>
                <a:lnTo>
                  <a:pt x="1680594" y="2826687"/>
                </a:lnTo>
                <a:lnTo>
                  <a:pt x="0" y="282668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14006181" y="7172882"/>
            <a:ext cx="7315200" cy="1463040"/>
          </a:xfrm>
          <a:custGeom>
            <a:avLst/>
            <a:gdLst/>
            <a:ahLst/>
            <a:cxnLst/>
            <a:rect r="r" b="b" t="t" l="l"/>
            <a:pathLst>
              <a:path h="1463040" w="7315200">
                <a:moveTo>
                  <a:pt x="0" y="0"/>
                </a:moveTo>
                <a:lnTo>
                  <a:pt x="7315200" y="0"/>
                </a:lnTo>
                <a:lnTo>
                  <a:pt x="7315200" y="1463040"/>
                </a:lnTo>
                <a:lnTo>
                  <a:pt x="0" y="146304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949851" y="-1610111"/>
            <a:ext cx="7315200" cy="3857105"/>
          </a:xfrm>
          <a:custGeom>
            <a:avLst/>
            <a:gdLst/>
            <a:ahLst/>
            <a:cxnLst/>
            <a:rect r="r" b="b" t="t" l="l"/>
            <a:pathLst>
              <a:path h="3857105" w="7315200">
                <a:moveTo>
                  <a:pt x="0" y="0"/>
                </a:moveTo>
                <a:lnTo>
                  <a:pt x="7315200" y="0"/>
                </a:lnTo>
                <a:lnTo>
                  <a:pt x="7315200" y="3857105"/>
                </a:lnTo>
                <a:lnTo>
                  <a:pt x="0" y="385710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1621899" y="3084297"/>
            <a:ext cx="7315200" cy="3857105"/>
          </a:xfrm>
          <a:custGeom>
            <a:avLst/>
            <a:gdLst/>
            <a:ahLst/>
            <a:cxnLst/>
            <a:rect r="r" b="b" t="t" l="l"/>
            <a:pathLst>
              <a:path h="3857105" w="7315200">
                <a:moveTo>
                  <a:pt x="0" y="0"/>
                </a:moveTo>
                <a:lnTo>
                  <a:pt x="7315200" y="0"/>
                </a:lnTo>
                <a:lnTo>
                  <a:pt x="7315200" y="3857105"/>
                </a:lnTo>
                <a:lnTo>
                  <a:pt x="0" y="3857105"/>
                </a:lnTo>
                <a:lnTo>
                  <a:pt x="0" y="0"/>
                </a:lnTo>
                <a:close/>
              </a:path>
            </a:pathLst>
          </a:custGeom>
          <a:blipFill>
            <a:blip r:embed="rId22">
              <a:alphaModFix amt="15000"/>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10471573" y="500341"/>
            <a:ext cx="5472684" cy="8229600"/>
          </a:xfrm>
          <a:custGeom>
            <a:avLst/>
            <a:gdLst/>
            <a:ahLst/>
            <a:cxnLst/>
            <a:rect r="r" b="b" t="t" l="l"/>
            <a:pathLst>
              <a:path h="8229600" w="5472684">
                <a:moveTo>
                  <a:pt x="0" y="0"/>
                </a:moveTo>
                <a:lnTo>
                  <a:pt x="5472684" y="0"/>
                </a:lnTo>
                <a:lnTo>
                  <a:pt x="5472684" y="8229600"/>
                </a:lnTo>
                <a:lnTo>
                  <a:pt x="0" y="8229600"/>
                </a:lnTo>
                <a:lnTo>
                  <a:pt x="0" y="0"/>
                </a:lnTo>
                <a:close/>
              </a:path>
            </a:pathLst>
          </a:custGeom>
          <a:blipFill>
            <a:blip r:embed="rId24">
              <a:alphaModFix amt="5000"/>
            </a:blip>
            <a:stretch>
              <a:fillRect l="0" t="0" r="0" b="0"/>
            </a:stretch>
          </a:blipFill>
        </p:spPr>
      </p:sp>
      <p:sp>
        <p:nvSpPr>
          <p:cNvPr name="TextBox 19" id="19"/>
          <p:cNvSpPr txBox="true"/>
          <p:nvPr/>
        </p:nvSpPr>
        <p:spPr>
          <a:xfrm rot="0">
            <a:off x="-100864" y="612549"/>
            <a:ext cx="17531339" cy="1634445"/>
          </a:xfrm>
          <a:prstGeom prst="rect">
            <a:avLst/>
          </a:prstGeom>
        </p:spPr>
        <p:txBody>
          <a:bodyPr anchor="t" rtlCol="false" tIns="0" lIns="0" bIns="0" rIns="0">
            <a:spAutoFit/>
          </a:bodyPr>
          <a:lstStyle/>
          <a:p>
            <a:pPr algn="ctr">
              <a:lnSpc>
                <a:spcPts val="13388"/>
              </a:lnSpc>
            </a:pPr>
            <a:r>
              <a:rPr lang="en-US" sz="9562">
                <a:solidFill>
                  <a:srgbClr val="000000"/>
                </a:solidFill>
                <a:latin typeface="Greenth Grunge"/>
                <a:ea typeface="Greenth Grunge"/>
                <a:cs typeface="Greenth Grunge"/>
                <a:sym typeface="Greenth Grunge"/>
              </a:rPr>
              <a:t>co to jest hakerstwo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087596" y="-5675353"/>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7948366" y="7159875"/>
            <a:ext cx="5715253" cy="3131254"/>
          </a:xfrm>
          <a:custGeom>
            <a:avLst/>
            <a:gdLst/>
            <a:ahLst/>
            <a:cxnLst/>
            <a:rect r="r" b="b" t="t" l="l"/>
            <a:pathLst>
              <a:path h="3131254" w="5715253">
                <a:moveTo>
                  <a:pt x="0" y="0"/>
                </a:moveTo>
                <a:lnTo>
                  <a:pt x="5715254" y="0"/>
                </a:lnTo>
                <a:lnTo>
                  <a:pt x="5715254" y="3131253"/>
                </a:lnTo>
                <a:lnTo>
                  <a:pt x="0" y="3131253"/>
                </a:lnTo>
                <a:lnTo>
                  <a:pt x="0" y="0"/>
                </a:lnTo>
                <a:close/>
              </a:path>
            </a:pathLst>
          </a:custGeom>
          <a:blipFill>
            <a:blip r:embed="rId15"/>
            <a:stretch>
              <a:fillRect l="0" t="0" r="0" b="-29591"/>
            </a:stretch>
          </a:blipFill>
        </p:spPr>
      </p:sp>
      <p:sp>
        <p:nvSpPr>
          <p:cNvPr name="Freeform 13" id="13"/>
          <p:cNvSpPr/>
          <p:nvPr/>
        </p:nvSpPr>
        <p:spPr>
          <a:xfrm flipH="false" flipV="false" rot="0">
            <a:off x="4522245" y="7398098"/>
            <a:ext cx="2161735" cy="2079196"/>
          </a:xfrm>
          <a:custGeom>
            <a:avLst/>
            <a:gdLst/>
            <a:ahLst/>
            <a:cxnLst/>
            <a:rect r="r" b="b" t="t" l="l"/>
            <a:pathLst>
              <a:path h="2079196" w="2161735">
                <a:moveTo>
                  <a:pt x="0" y="0"/>
                </a:moveTo>
                <a:lnTo>
                  <a:pt x="2161735" y="0"/>
                </a:lnTo>
                <a:lnTo>
                  <a:pt x="2161735" y="2079196"/>
                </a:lnTo>
                <a:lnTo>
                  <a:pt x="0" y="207919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5046030" y="6209896"/>
            <a:ext cx="2872879" cy="4114800"/>
          </a:xfrm>
          <a:custGeom>
            <a:avLst/>
            <a:gdLst/>
            <a:ahLst/>
            <a:cxnLst/>
            <a:rect r="r" b="b" t="t" l="l"/>
            <a:pathLst>
              <a:path h="4114800" w="2872879">
                <a:moveTo>
                  <a:pt x="0" y="0"/>
                </a:moveTo>
                <a:lnTo>
                  <a:pt x="2872878" y="0"/>
                </a:lnTo>
                <a:lnTo>
                  <a:pt x="2872878"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5288408">
            <a:off x="14440200" y="-289902"/>
            <a:ext cx="4739438" cy="4114800"/>
          </a:xfrm>
          <a:custGeom>
            <a:avLst/>
            <a:gdLst/>
            <a:ahLst/>
            <a:cxnLst/>
            <a:rect r="r" b="b" t="t" l="l"/>
            <a:pathLst>
              <a:path h="4114800" w="4739438">
                <a:moveTo>
                  <a:pt x="0" y="0"/>
                </a:moveTo>
                <a:lnTo>
                  <a:pt x="4739438" y="0"/>
                </a:lnTo>
                <a:lnTo>
                  <a:pt x="4739438"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4743557" y="-2244864"/>
            <a:ext cx="7315200" cy="3857105"/>
          </a:xfrm>
          <a:custGeom>
            <a:avLst/>
            <a:gdLst/>
            <a:ahLst/>
            <a:cxnLst/>
            <a:rect r="r" b="b" t="t" l="l"/>
            <a:pathLst>
              <a:path h="3857105" w="7315200">
                <a:moveTo>
                  <a:pt x="0" y="0"/>
                </a:moveTo>
                <a:lnTo>
                  <a:pt x="7315200" y="0"/>
                </a:lnTo>
                <a:lnTo>
                  <a:pt x="7315200" y="3857105"/>
                </a:lnTo>
                <a:lnTo>
                  <a:pt x="0" y="385710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7" id="17"/>
          <p:cNvSpPr txBox="true"/>
          <p:nvPr/>
        </p:nvSpPr>
        <p:spPr>
          <a:xfrm rot="0">
            <a:off x="73871" y="1366035"/>
            <a:ext cx="8107244" cy="3196834"/>
          </a:xfrm>
          <a:prstGeom prst="rect">
            <a:avLst/>
          </a:prstGeom>
        </p:spPr>
        <p:txBody>
          <a:bodyPr anchor="t" rtlCol="false" tIns="0" lIns="0" bIns="0" rIns="0">
            <a:spAutoFit/>
          </a:bodyPr>
          <a:lstStyle/>
          <a:p>
            <a:pPr algn="ctr">
              <a:lnSpc>
                <a:spcPts val="4606"/>
              </a:lnSpc>
            </a:pPr>
            <a:r>
              <a:rPr lang="en-US" sz="3290" b="true">
                <a:solidFill>
                  <a:srgbClr val="000000"/>
                </a:solidFill>
                <a:latin typeface="Space Mono Bold"/>
                <a:ea typeface="Space Mono Bold"/>
                <a:cs typeface="Space Mono Bold"/>
                <a:sym typeface="Space Mono Bold"/>
              </a:rPr>
              <a:t>Tradycyjny obraz hakerów </a:t>
            </a:r>
          </a:p>
          <a:p>
            <a:pPr algn="ctr">
              <a:lnSpc>
                <a:spcPts val="4186"/>
              </a:lnSpc>
            </a:pPr>
            <a:r>
              <a:rPr lang="en-US" sz="2990">
                <a:solidFill>
                  <a:srgbClr val="000000"/>
                </a:solidFill>
                <a:latin typeface="Space Mono"/>
                <a:ea typeface="Space Mono"/>
                <a:cs typeface="Space Mono"/>
                <a:sym typeface="Space Mono"/>
              </a:rPr>
              <a:t>W kulturze popularnej hakerzy są często przedstawiani jako osoby nieuczciwe, które wykorzystują swoje umiejętności do kradzieży danych i szkodzenia innym.</a:t>
            </a:r>
          </a:p>
        </p:txBody>
      </p:sp>
      <p:sp>
        <p:nvSpPr>
          <p:cNvPr name="TextBox 18" id="18"/>
          <p:cNvSpPr txBox="true"/>
          <p:nvPr/>
        </p:nvSpPr>
        <p:spPr>
          <a:xfrm rot="0">
            <a:off x="8794186" y="1409850"/>
            <a:ext cx="8465114" cy="3153018"/>
          </a:xfrm>
          <a:prstGeom prst="rect">
            <a:avLst/>
          </a:prstGeom>
        </p:spPr>
        <p:txBody>
          <a:bodyPr anchor="t" rtlCol="false" tIns="0" lIns="0" bIns="0" rIns="0">
            <a:spAutoFit/>
          </a:bodyPr>
          <a:lstStyle/>
          <a:p>
            <a:pPr algn="ctr">
              <a:lnSpc>
                <a:spcPts val="4606"/>
              </a:lnSpc>
            </a:pPr>
            <a:r>
              <a:rPr lang="en-US" sz="3290" b="true">
                <a:solidFill>
                  <a:srgbClr val="000000"/>
                </a:solidFill>
                <a:latin typeface="Space Mono Bold"/>
                <a:ea typeface="Space Mono Bold"/>
                <a:cs typeface="Space Mono Bold"/>
                <a:sym typeface="Space Mono Bold"/>
              </a:rPr>
              <a:t>Hakerzy etyczni</a:t>
            </a:r>
          </a:p>
          <a:p>
            <a:pPr algn="ctr">
              <a:lnSpc>
                <a:spcPts val="4186"/>
              </a:lnSpc>
            </a:pPr>
            <a:r>
              <a:rPr lang="en-US" sz="2990">
                <a:solidFill>
                  <a:srgbClr val="000000"/>
                </a:solidFill>
                <a:latin typeface="Space Mono"/>
                <a:ea typeface="Space Mono"/>
                <a:cs typeface="Space Mono"/>
                <a:sym typeface="Space Mono"/>
              </a:rPr>
              <a:t>Hakerzy etyczni działają w ramach prawa i wykorzystują swoje</a:t>
            </a:r>
          </a:p>
          <a:p>
            <a:pPr algn="ctr">
              <a:lnSpc>
                <a:spcPts val="4186"/>
              </a:lnSpc>
            </a:pPr>
            <a:r>
              <a:rPr lang="en-US" sz="2990">
                <a:solidFill>
                  <a:srgbClr val="000000"/>
                </a:solidFill>
                <a:latin typeface="Space Mono"/>
                <a:ea typeface="Space Mono"/>
                <a:cs typeface="Space Mono"/>
                <a:sym typeface="Space Mono"/>
              </a:rPr>
              <a:t>umiejętności do ochrony systemów komputerowych przed</a:t>
            </a:r>
          </a:p>
          <a:p>
            <a:pPr algn="ctr">
              <a:lnSpc>
                <a:spcPts val="3766"/>
              </a:lnSpc>
            </a:pPr>
            <a:r>
              <a:rPr lang="en-US" sz="2690">
                <a:solidFill>
                  <a:srgbClr val="000000"/>
                </a:solidFill>
                <a:latin typeface="Space Mono"/>
                <a:ea typeface="Space Mono"/>
                <a:cs typeface="Space Mono"/>
                <a:sym typeface="Space Mono"/>
              </a:rPr>
              <a:t>rzeczywistymi cyberatakami.</a:t>
            </a:r>
          </a:p>
        </p:txBody>
      </p:sp>
      <p:sp>
        <p:nvSpPr>
          <p:cNvPr name="TextBox 19" id="19"/>
          <p:cNvSpPr txBox="true"/>
          <p:nvPr/>
        </p:nvSpPr>
        <p:spPr>
          <a:xfrm rot="0">
            <a:off x="612466" y="5301490"/>
            <a:ext cx="16916132" cy="1408038"/>
          </a:xfrm>
          <a:prstGeom prst="rect">
            <a:avLst/>
          </a:prstGeom>
        </p:spPr>
        <p:txBody>
          <a:bodyPr anchor="t" rtlCol="false" tIns="0" lIns="0" bIns="0" rIns="0">
            <a:spAutoFit/>
          </a:bodyPr>
          <a:lstStyle/>
          <a:p>
            <a:pPr algn="ctr">
              <a:lnSpc>
                <a:spcPts val="3766"/>
              </a:lnSpc>
            </a:pPr>
            <a:r>
              <a:rPr lang="en-US" sz="2690" i="true">
                <a:solidFill>
                  <a:srgbClr val="000000"/>
                </a:solidFill>
                <a:latin typeface="Space Mono Italics"/>
                <a:ea typeface="Space Mono Italics"/>
                <a:cs typeface="Space Mono Italics"/>
                <a:sym typeface="Space Mono Italics"/>
              </a:rPr>
              <a:t>Etyka hakerska opiera się na zasadzie odpowiedzialnego i etycznego wykorzystania umiejętności hackingu. Hakerzy etyczni dążą do ochrony systemów komputerowych, danych i prywatności użytkowników.</a:t>
            </a:r>
          </a:p>
        </p:txBody>
      </p:sp>
      <p:sp>
        <p:nvSpPr>
          <p:cNvPr name="Freeform 20" id="20"/>
          <p:cNvSpPr/>
          <p:nvPr/>
        </p:nvSpPr>
        <p:spPr>
          <a:xfrm flipH="false" flipV="false" rot="0">
            <a:off x="1210241" y="2634316"/>
            <a:ext cx="7315200" cy="3857105"/>
          </a:xfrm>
          <a:custGeom>
            <a:avLst/>
            <a:gdLst/>
            <a:ahLst/>
            <a:cxnLst/>
            <a:rect r="r" b="b" t="t" l="l"/>
            <a:pathLst>
              <a:path h="3857105" w="7315200">
                <a:moveTo>
                  <a:pt x="0" y="0"/>
                </a:moveTo>
                <a:lnTo>
                  <a:pt x="7315200" y="0"/>
                </a:lnTo>
                <a:lnTo>
                  <a:pt x="7315200" y="3857105"/>
                </a:lnTo>
                <a:lnTo>
                  <a:pt x="0" y="3857105"/>
                </a:lnTo>
                <a:lnTo>
                  <a:pt x="0" y="0"/>
                </a:lnTo>
                <a:close/>
              </a:path>
            </a:pathLst>
          </a:custGeom>
          <a:blipFill>
            <a:blip r:embed="rId22">
              <a:alphaModFix amt="18000"/>
              <a:extLst>
                <a:ext uri="{96DAC541-7B7A-43D3-8B79-37D633B846F1}">
                  <asvg:svgBlip xmlns:asvg="http://schemas.microsoft.com/office/drawing/2016/SVG/main" r:embed="rId23"/>
                </a:ext>
              </a:extLst>
            </a:blip>
            <a:stretch>
              <a:fillRect l="0" t="0" r="0" b="0"/>
            </a:stretch>
          </a:blipFill>
        </p:spPr>
      </p:sp>
      <p:sp>
        <p:nvSpPr>
          <p:cNvPr name="Freeform 21" id="21"/>
          <p:cNvSpPr/>
          <p:nvPr/>
        </p:nvSpPr>
        <p:spPr>
          <a:xfrm flipH="false" flipV="false" rot="0">
            <a:off x="10006020" y="1286395"/>
            <a:ext cx="7315200" cy="3857105"/>
          </a:xfrm>
          <a:custGeom>
            <a:avLst/>
            <a:gdLst/>
            <a:ahLst/>
            <a:cxnLst/>
            <a:rect r="r" b="b" t="t" l="l"/>
            <a:pathLst>
              <a:path h="3857105" w="7315200">
                <a:moveTo>
                  <a:pt x="0" y="0"/>
                </a:moveTo>
                <a:lnTo>
                  <a:pt x="7315200" y="0"/>
                </a:lnTo>
                <a:lnTo>
                  <a:pt x="7315200" y="3857105"/>
                </a:lnTo>
                <a:lnTo>
                  <a:pt x="0" y="3857105"/>
                </a:lnTo>
                <a:lnTo>
                  <a:pt x="0" y="0"/>
                </a:lnTo>
                <a:close/>
              </a:path>
            </a:pathLst>
          </a:custGeom>
          <a:blipFill>
            <a:blip r:embed="rId22">
              <a:alphaModFix amt="18000"/>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6327675" y="9325936"/>
            <a:ext cx="6220100" cy="3596348"/>
          </a:xfrm>
          <a:custGeom>
            <a:avLst/>
            <a:gdLst/>
            <a:ahLst/>
            <a:cxnLst/>
            <a:rect r="r" b="b" t="t" l="l"/>
            <a:pathLst>
              <a:path h="3596348" w="6220100">
                <a:moveTo>
                  <a:pt x="0" y="0"/>
                </a:moveTo>
                <a:lnTo>
                  <a:pt x="6220099" y="0"/>
                </a:lnTo>
                <a:lnTo>
                  <a:pt x="6220099" y="3596348"/>
                </a:lnTo>
                <a:lnTo>
                  <a:pt x="0" y="3596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439933" y="2393757"/>
            <a:ext cx="2327749" cy="2845027"/>
          </a:xfrm>
          <a:custGeom>
            <a:avLst/>
            <a:gdLst/>
            <a:ahLst/>
            <a:cxnLst/>
            <a:rect r="r" b="b" t="t" l="l"/>
            <a:pathLst>
              <a:path h="2845027" w="2327749">
                <a:moveTo>
                  <a:pt x="0" y="0"/>
                </a:moveTo>
                <a:lnTo>
                  <a:pt x="2327749" y="0"/>
                </a:lnTo>
                <a:lnTo>
                  <a:pt x="2327749" y="2845027"/>
                </a:lnTo>
                <a:lnTo>
                  <a:pt x="0" y="284502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4924351" y="2466804"/>
            <a:ext cx="2567559" cy="2858311"/>
          </a:xfrm>
          <a:custGeom>
            <a:avLst/>
            <a:gdLst/>
            <a:ahLst/>
            <a:cxnLst/>
            <a:rect r="r" b="b" t="t" l="l"/>
            <a:pathLst>
              <a:path h="2858311" w="2567559">
                <a:moveTo>
                  <a:pt x="0" y="0"/>
                </a:moveTo>
                <a:lnTo>
                  <a:pt x="2567559" y="0"/>
                </a:lnTo>
                <a:lnTo>
                  <a:pt x="2567559" y="2858311"/>
                </a:lnTo>
                <a:lnTo>
                  <a:pt x="0" y="2858311"/>
                </a:lnTo>
                <a:lnTo>
                  <a:pt x="0" y="0"/>
                </a:lnTo>
                <a:close/>
              </a:path>
            </a:pathLst>
          </a:custGeom>
          <a:blipFill>
            <a:blip r:embed="rId17"/>
            <a:stretch>
              <a:fillRect l="0" t="0" r="0" b="0"/>
            </a:stretch>
          </a:blipFill>
        </p:spPr>
      </p:sp>
      <p:sp>
        <p:nvSpPr>
          <p:cNvPr name="Freeform 14" id="14"/>
          <p:cNvSpPr/>
          <p:nvPr/>
        </p:nvSpPr>
        <p:spPr>
          <a:xfrm flipH="false" flipV="false" rot="0">
            <a:off x="15917820" y="8481928"/>
            <a:ext cx="1341480" cy="1290260"/>
          </a:xfrm>
          <a:custGeom>
            <a:avLst/>
            <a:gdLst/>
            <a:ahLst/>
            <a:cxnLst/>
            <a:rect r="r" b="b" t="t" l="l"/>
            <a:pathLst>
              <a:path h="1290260" w="1341480">
                <a:moveTo>
                  <a:pt x="0" y="0"/>
                </a:moveTo>
                <a:lnTo>
                  <a:pt x="1341480" y="0"/>
                </a:lnTo>
                <a:lnTo>
                  <a:pt x="1341480" y="1290260"/>
                </a:lnTo>
                <a:lnTo>
                  <a:pt x="0" y="12902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8047527" y="4110674"/>
            <a:ext cx="3733246" cy="4114800"/>
          </a:xfrm>
          <a:custGeom>
            <a:avLst/>
            <a:gdLst/>
            <a:ahLst/>
            <a:cxnLst/>
            <a:rect r="r" b="b" t="t" l="l"/>
            <a:pathLst>
              <a:path h="4114800" w="3733246">
                <a:moveTo>
                  <a:pt x="0" y="0"/>
                </a:moveTo>
                <a:lnTo>
                  <a:pt x="3733246" y="0"/>
                </a:lnTo>
                <a:lnTo>
                  <a:pt x="3733246"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14851873" y="4912577"/>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7929914" y="4681653"/>
            <a:ext cx="2038688" cy="2288323"/>
          </a:xfrm>
          <a:custGeom>
            <a:avLst/>
            <a:gdLst/>
            <a:ahLst/>
            <a:cxnLst/>
            <a:rect r="r" b="b" t="t" l="l"/>
            <a:pathLst>
              <a:path h="2288323" w="2038688">
                <a:moveTo>
                  <a:pt x="0" y="0"/>
                </a:moveTo>
                <a:lnTo>
                  <a:pt x="2038688" y="0"/>
                </a:lnTo>
                <a:lnTo>
                  <a:pt x="2038688" y="2288324"/>
                </a:lnTo>
                <a:lnTo>
                  <a:pt x="0" y="228832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8" id="18"/>
          <p:cNvSpPr/>
          <p:nvPr/>
        </p:nvSpPr>
        <p:spPr>
          <a:xfrm flipH="false" flipV="false" rot="0">
            <a:off x="4465573" y="-2416450"/>
            <a:ext cx="7315200" cy="4003409"/>
          </a:xfrm>
          <a:custGeom>
            <a:avLst/>
            <a:gdLst/>
            <a:ahLst/>
            <a:cxnLst/>
            <a:rect r="r" b="b" t="t" l="l"/>
            <a:pathLst>
              <a:path h="4003409" w="7315200">
                <a:moveTo>
                  <a:pt x="0" y="0"/>
                </a:moveTo>
                <a:lnTo>
                  <a:pt x="7315200" y="0"/>
                </a:lnTo>
                <a:lnTo>
                  <a:pt x="7315200" y="4003409"/>
                </a:lnTo>
                <a:lnTo>
                  <a:pt x="0" y="400340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9" id="19"/>
          <p:cNvSpPr/>
          <p:nvPr/>
        </p:nvSpPr>
        <p:spPr>
          <a:xfrm flipH="false" flipV="false" rot="0">
            <a:off x="-1074836" y="6117130"/>
            <a:ext cx="2422193" cy="2561935"/>
          </a:xfrm>
          <a:custGeom>
            <a:avLst/>
            <a:gdLst/>
            <a:ahLst/>
            <a:cxnLst/>
            <a:rect r="r" b="b" t="t" l="l"/>
            <a:pathLst>
              <a:path h="2561935" w="2422193">
                <a:moveTo>
                  <a:pt x="0" y="0"/>
                </a:moveTo>
                <a:lnTo>
                  <a:pt x="2422193" y="0"/>
                </a:lnTo>
                <a:lnTo>
                  <a:pt x="2422193" y="2561935"/>
                </a:lnTo>
                <a:lnTo>
                  <a:pt x="0" y="256193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0" id="20"/>
          <p:cNvSpPr txBox="true"/>
          <p:nvPr/>
        </p:nvSpPr>
        <p:spPr>
          <a:xfrm rot="0">
            <a:off x="-168338" y="825130"/>
            <a:ext cx="18342747" cy="1409367"/>
          </a:xfrm>
          <a:prstGeom prst="rect">
            <a:avLst/>
          </a:prstGeom>
        </p:spPr>
        <p:txBody>
          <a:bodyPr anchor="t" rtlCol="false" tIns="0" lIns="0" bIns="0" rIns="0">
            <a:spAutoFit/>
          </a:bodyPr>
          <a:lstStyle/>
          <a:p>
            <a:pPr algn="ctr">
              <a:lnSpc>
                <a:spcPts val="11568"/>
              </a:lnSpc>
            </a:pPr>
            <a:r>
              <a:rPr lang="en-US" sz="8263">
                <a:solidFill>
                  <a:srgbClr val="000000"/>
                </a:solidFill>
                <a:latin typeface="Greenth Grunge"/>
                <a:ea typeface="Greenth Grunge"/>
                <a:cs typeface="Greenth Grunge"/>
                <a:sym typeface="Greenth Grunge"/>
              </a:rPr>
              <a:t>motywy hakerów etycznych</a:t>
            </a:r>
          </a:p>
        </p:txBody>
      </p:sp>
      <p:sp>
        <p:nvSpPr>
          <p:cNvPr name="TextBox 21" id="21"/>
          <p:cNvSpPr txBox="true"/>
          <p:nvPr/>
        </p:nvSpPr>
        <p:spPr>
          <a:xfrm rot="0">
            <a:off x="2280100" y="2409654"/>
            <a:ext cx="6003085" cy="3124443"/>
          </a:xfrm>
          <a:prstGeom prst="rect">
            <a:avLst/>
          </a:prstGeom>
        </p:spPr>
        <p:txBody>
          <a:bodyPr anchor="t" rtlCol="false" tIns="0" lIns="0" bIns="0" rIns="0">
            <a:spAutoFit/>
          </a:bodyPr>
          <a:lstStyle/>
          <a:p>
            <a:pPr algn="ctr">
              <a:lnSpc>
                <a:spcPts val="4186"/>
              </a:lnSpc>
            </a:pPr>
            <a:r>
              <a:rPr lang="en-US" b="true" sz="2990">
                <a:solidFill>
                  <a:srgbClr val="000000"/>
                </a:solidFill>
                <a:latin typeface="Space Mono Bold"/>
                <a:ea typeface="Space Mono Bold"/>
                <a:cs typeface="Space Mono Bold"/>
                <a:sym typeface="Space Mono Bold"/>
              </a:rPr>
              <a:t>Ciekawość</a:t>
            </a:r>
          </a:p>
          <a:p>
            <a:pPr algn="ctr">
              <a:lnSpc>
                <a:spcPts val="4186"/>
              </a:lnSpc>
            </a:pPr>
            <a:r>
              <a:rPr lang="en-US" sz="2990">
                <a:solidFill>
                  <a:srgbClr val="000000"/>
                </a:solidFill>
                <a:latin typeface="Space Mono"/>
                <a:ea typeface="Space Mono"/>
                <a:cs typeface="Space Mono"/>
                <a:sym typeface="Space Mono"/>
              </a:rPr>
              <a:t>Chęć zrozumienia, jak działają systemy komputerowe i poszukiwanie luk bezpieczeństwa.</a:t>
            </a:r>
          </a:p>
        </p:txBody>
      </p:sp>
      <p:sp>
        <p:nvSpPr>
          <p:cNvPr name="TextBox 22" id="22"/>
          <p:cNvSpPr txBox="true"/>
          <p:nvPr/>
        </p:nvSpPr>
        <p:spPr>
          <a:xfrm rot="0">
            <a:off x="9003035" y="2567101"/>
            <a:ext cx="6003085" cy="2600568"/>
          </a:xfrm>
          <a:prstGeom prst="rect">
            <a:avLst/>
          </a:prstGeom>
        </p:spPr>
        <p:txBody>
          <a:bodyPr anchor="t" rtlCol="false" tIns="0" lIns="0" bIns="0" rIns="0">
            <a:spAutoFit/>
          </a:bodyPr>
          <a:lstStyle/>
          <a:p>
            <a:pPr algn="ctr">
              <a:lnSpc>
                <a:spcPts val="4186"/>
              </a:lnSpc>
            </a:pPr>
            <a:r>
              <a:rPr lang="en-US" sz="2990" b="true">
                <a:solidFill>
                  <a:srgbClr val="000000"/>
                </a:solidFill>
                <a:latin typeface="Space Mono Bold"/>
                <a:ea typeface="Space Mono Bold"/>
                <a:cs typeface="Space Mono Bold"/>
                <a:sym typeface="Space Mono Bold"/>
              </a:rPr>
              <a:t>Sprawiedliwość </a:t>
            </a:r>
          </a:p>
          <a:p>
            <a:pPr algn="ctr">
              <a:lnSpc>
                <a:spcPts val="4186"/>
              </a:lnSpc>
            </a:pPr>
            <a:r>
              <a:rPr lang="en-US" sz="2990">
                <a:solidFill>
                  <a:srgbClr val="000000"/>
                </a:solidFill>
                <a:latin typeface="Space Mono"/>
                <a:ea typeface="Space Mono"/>
                <a:cs typeface="Space Mono"/>
                <a:sym typeface="Space Mono"/>
              </a:rPr>
              <a:t>Walka z cyberprzestępczością i ochrona osób przed szkodami.</a:t>
            </a:r>
          </a:p>
        </p:txBody>
      </p:sp>
      <p:sp>
        <p:nvSpPr>
          <p:cNvPr name="TextBox 23" id="23"/>
          <p:cNvSpPr txBox="true"/>
          <p:nvPr/>
        </p:nvSpPr>
        <p:spPr>
          <a:xfrm rot="0">
            <a:off x="9696980" y="6701862"/>
            <a:ext cx="6003085" cy="2600568"/>
          </a:xfrm>
          <a:prstGeom prst="rect">
            <a:avLst/>
          </a:prstGeom>
        </p:spPr>
        <p:txBody>
          <a:bodyPr anchor="t" rtlCol="false" tIns="0" lIns="0" bIns="0" rIns="0">
            <a:spAutoFit/>
          </a:bodyPr>
          <a:lstStyle/>
          <a:p>
            <a:pPr algn="ctr">
              <a:lnSpc>
                <a:spcPts val="4186"/>
              </a:lnSpc>
            </a:pPr>
            <a:r>
              <a:rPr lang="en-US" sz="2990" b="true">
                <a:solidFill>
                  <a:srgbClr val="000000"/>
                </a:solidFill>
                <a:latin typeface="Space Mono Bold"/>
                <a:ea typeface="Space Mono Bold"/>
                <a:cs typeface="Space Mono Bold"/>
                <a:sym typeface="Space Mono Bold"/>
              </a:rPr>
              <a:t>Sprawiedliwość </a:t>
            </a:r>
          </a:p>
          <a:p>
            <a:pPr algn="ctr">
              <a:lnSpc>
                <a:spcPts val="4186"/>
              </a:lnSpc>
            </a:pPr>
            <a:r>
              <a:rPr lang="en-US" sz="2990">
                <a:solidFill>
                  <a:srgbClr val="000000"/>
                </a:solidFill>
                <a:latin typeface="Space Mono"/>
                <a:ea typeface="Space Mono"/>
                <a:cs typeface="Space Mono"/>
                <a:sym typeface="Space Mono"/>
              </a:rPr>
              <a:t>Walka z cyberprzestępczością i ochrona osób przed szkodami.</a:t>
            </a:r>
          </a:p>
        </p:txBody>
      </p:sp>
      <p:sp>
        <p:nvSpPr>
          <p:cNvPr name="TextBox 24" id="24"/>
          <p:cNvSpPr txBox="true"/>
          <p:nvPr/>
        </p:nvSpPr>
        <p:spPr>
          <a:xfrm rot="0">
            <a:off x="2551699" y="6762547"/>
            <a:ext cx="6003085" cy="2600568"/>
          </a:xfrm>
          <a:prstGeom prst="rect">
            <a:avLst/>
          </a:prstGeom>
        </p:spPr>
        <p:txBody>
          <a:bodyPr anchor="t" rtlCol="false" tIns="0" lIns="0" bIns="0" rIns="0">
            <a:spAutoFit/>
          </a:bodyPr>
          <a:lstStyle/>
          <a:p>
            <a:pPr algn="ctr">
              <a:lnSpc>
                <a:spcPts val="4186"/>
              </a:lnSpc>
            </a:pPr>
            <a:r>
              <a:rPr lang="en-US" sz="2990" b="true">
                <a:solidFill>
                  <a:srgbClr val="000000"/>
                </a:solidFill>
                <a:latin typeface="Space Mono Bold"/>
                <a:ea typeface="Space Mono Bold"/>
                <a:cs typeface="Space Mono Bold"/>
                <a:sym typeface="Space Mono Bold"/>
              </a:rPr>
              <a:t>Bezpieczeństwo</a:t>
            </a:r>
          </a:p>
          <a:p>
            <a:pPr algn="ctr">
              <a:lnSpc>
                <a:spcPts val="4186"/>
              </a:lnSpc>
            </a:pPr>
            <a:r>
              <a:rPr lang="en-US" sz="2990">
                <a:solidFill>
                  <a:srgbClr val="000000"/>
                </a:solidFill>
                <a:latin typeface="Space Mono"/>
                <a:ea typeface="Space Mono"/>
                <a:cs typeface="Space Mono"/>
                <a:sym typeface="Space Mono"/>
              </a:rPr>
              <a:t>Chęć ulepszenia bezpieczeństwa systemów komputerowych i ochrony danych użytkowników.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2628650" y="2414411"/>
            <a:ext cx="12466841" cy="7055093"/>
          </a:xfrm>
          <a:prstGeom prst="rect">
            <a:avLst/>
          </a:prstGeom>
        </p:spPr>
        <p:txBody>
          <a:bodyPr anchor="t" rtlCol="false" tIns="0" lIns="0" bIns="0" rIns="0">
            <a:spAutoFit/>
          </a:bodyPr>
          <a:lstStyle/>
          <a:p>
            <a:pPr algn="ctr">
              <a:lnSpc>
                <a:spcPts val="3486"/>
              </a:lnSpc>
            </a:pPr>
            <a:r>
              <a:rPr lang="en-US" sz="2490" i="true">
                <a:solidFill>
                  <a:srgbClr val="000000"/>
                </a:solidFill>
                <a:latin typeface="Space Mono Italics"/>
                <a:ea typeface="Space Mono Italics"/>
                <a:cs typeface="Space Mono Italics"/>
                <a:sym typeface="Space Mono Italics"/>
              </a:rPr>
              <a:t>Etyka w kontekście hakerstwa: To zbiór zasad i wartości, które pomagają określić, co jest dopuszczalne w działaniach związanych z hackowaniem, a co przekracza granice etyki.</a:t>
            </a:r>
          </a:p>
          <a:p>
            <a:pPr algn="ctr">
              <a:lnSpc>
                <a:spcPts val="4186"/>
              </a:lnSpc>
            </a:pPr>
            <a:r>
              <a:rPr lang="en-US" b="true" sz="2990">
                <a:solidFill>
                  <a:srgbClr val="000000"/>
                </a:solidFill>
                <a:latin typeface="Space Mono Bold"/>
                <a:ea typeface="Space Mono Bold"/>
                <a:cs typeface="Space Mono Bold"/>
                <a:sym typeface="Space Mono Bold"/>
              </a:rPr>
              <a:t>Zasady etycznego hackera:</a:t>
            </a:r>
          </a:p>
          <a:p>
            <a:pPr algn="ctr" marL="645631" indent="-322815" lvl="1">
              <a:lnSpc>
                <a:spcPts val="4186"/>
              </a:lnSpc>
              <a:buAutoNum type="arabicPeriod" startAt="1"/>
            </a:pPr>
            <a:r>
              <a:rPr lang="en-US" sz="2990">
                <a:solidFill>
                  <a:srgbClr val="000000"/>
                </a:solidFill>
                <a:latin typeface="Space Mono"/>
                <a:ea typeface="Space Mono"/>
                <a:cs typeface="Space Mono"/>
                <a:sym typeface="Space Mono"/>
              </a:rPr>
              <a:t>Zgoda: Etyczny haker działa tylko za zgodą właściciela systemu.</a:t>
            </a:r>
          </a:p>
          <a:p>
            <a:pPr algn="ctr" marL="645631" indent="-322815" lvl="1">
              <a:lnSpc>
                <a:spcPts val="4186"/>
              </a:lnSpc>
              <a:buAutoNum type="arabicPeriod" startAt="1"/>
            </a:pPr>
            <a:r>
              <a:rPr lang="en-US" sz="2990">
                <a:solidFill>
                  <a:srgbClr val="000000"/>
                </a:solidFill>
                <a:latin typeface="Space Mono"/>
                <a:ea typeface="Space Mono"/>
                <a:cs typeface="Space Mono"/>
                <a:sym typeface="Space Mono"/>
              </a:rPr>
              <a:t>Bezpieczeństwo: Celem jest poprawa bezpieczeństwa systemów, a nie ich uszkodzenie.</a:t>
            </a:r>
          </a:p>
          <a:p>
            <a:pPr algn="ctr" marL="645631" indent="-322815" lvl="1">
              <a:lnSpc>
                <a:spcPts val="4186"/>
              </a:lnSpc>
              <a:buAutoNum type="arabicPeriod" startAt="1"/>
            </a:pPr>
            <a:r>
              <a:rPr lang="en-US" sz="2990">
                <a:solidFill>
                  <a:srgbClr val="000000"/>
                </a:solidFill>
                <a:latin typeface="Space Mono"/>
                <a:ea typeface="Space Mono"/>
                <a:cs typeface="Space Mono"/>
                <a:sym typeface="Space Mono"/>
              </a:rPr>
              <a:t>Odpowiedzialność: Etyczny haker informuje o wykrytych lukach w zabezpieczeniach, aby mogły zostać naprawione.</a:t>
            </a:r>
          </a:p>
          <a:p>
            <a:pPr algn="ctr" marL="645631" indent="-322815" lvl="1">
              <a:lnSpc>
                <a:spcPts val="4186"/>
              </a:lnSpc>
              <a:buAutoNum type="arabicPeriod" startAt="1"/>
            </a:pPr>
            <a:r>
              <a:rPr lang="en-US" sz="2990">
                <a:solidFill>
                  <a:srgbClr val="000000"/>
                </a:solidFill>
                <a:latin typeface="Space Mono"/>
                <a:ea typeface="Space Mono"/>
                <a:cs typeface="Space Mono"/>
                <a:sym typeface="Space Mono"/>
              </a:rPr>
              <a:t>Poufność: Należy zachować prywatność danych i informacji, nawet jeśli ma się do nich dostęp.</a:t>
            </a:r>
          </a:p>
          <a:p>
            <a:pPr algn="ctr">
              <a:lnSpc>
                <a:spcPts val="4186"/>
              </a:lnSpc>
            </a:pPr>
          </a:p>
        </p:txBody>
      </p:sp>
      <p:sp>
        <p:nvSpPr>
          <p:cNvPr name="Freeform 13" id="13"/>
          <p:cNvSpPr/>
          <p:nvPr/>
        </p:nvSpPr>
        <p:spPr>
          <a:xfrm flipH="false" flipV="false" rot="0">
            <a:off x="15095491" y="1937752"/>
            <a:ext cx="5403773" cy="4114800"/>
          </a:xfrm>
          <a:custGeom>
            <a:avLst/>
            <a:gdLst/>
            <a:ahLst/>
            <a:cxnLst/>
            <a:rect r="r" b="b" t="t" l="l"/>
            <a:pathLst>
              <a:path h="4114800" w="5403773">
                <a:moveTo>
                  <a:pt x="0" y="0"/>
                </a:moveTo>
                <a:lnTo>
                  <a:pt x="5403773" y="0"/>
                </a:lnTo>
                <a:lnTo>
                  <a:pt x="5403773"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1791431" y="1028700"/>
            <a:ext cx="4666268" cy="4114800"/>
          </a:xfrm>
          <a:custGeom>
            <a:avLst/>
            <a:gdLst/>
            <a:ahLst/>
            <a:cxnLst/>
            <a:rect r="r" b="b" t="t" l="l"/>
            <a:pathLst>
              <a:path h="4114800" w="4666268">
                <a:moveTo>
                  <a:pt x="0" y="0"/>
                </a:moveTo>
                <a:lnTo>
                  <a:pt x="4666268" y="0"/>
                </a:lnTo>
                <a:lnTo>
                  <a:pt x="466626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63361">
            <a:off x="5007205" y="9087994"/>
            <a:ext cx="7315200" cy="1463040"/>
          </a:xfrm>
          <a:custGeom>
            <a:avLst/>
            <a:gdLst/>
            <a:ahLst/>
            <a:cxnLst/>
            <a:rect r="r" b="b" t="t" l="l"/>
            <a:pathLst>
              <a:path h="1463040" w="7315200">
                <a:moveTo>
                  <a:pt x="0" y="0"/>
                </a:moveTo>
                <a:lnTo>
                  <a:pt x="7315200" y="0"/>
                </a:lnTo>
                <a:lnTo>
                  <a:pt x="7315200" y="1463040"/>
                </a:lnTo>
                <a:lnTo>
                  <a:pt x="0" y="146304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0">
            <a:off x="-88825" y="4326338"/>
            <a:ext cx="2567559" cy="2858311"/>
          </a:xfrm>
          <a:custGeom>
            <a:avLst/>
            <a:gdLst/>
            <a:ahLst/>
            <a:cxnLst/>
            <a:rect r="r" b="b" t="t" l="l"/>
            <a:pathLst>
              <a:path h="2858311" w="2567559">
                <a:moveTo>
                  <a:pt x="0" y="0"/>
                </a:moveTo>
                <a:lnTo>
                  <a:pt x="2567560" y="0"/>
                </a:lnTo>
                <a:lnTo>
                  <a:pt x="2567560" y="2858311"/>
                </a:lnTo>
                <a:lnTo>
                  <a:pt x="0" y="2858311"/>
                </a:lnTo>
                <a:lnTo>
                  <a:pt x="0" y="0"/>
                </a:lnTo>
                <a:close/>
              </a:path>
            </a:pathLst>
          </a:custGeom>
          <a:blipFill>
            <a:blip r:embed="rId21"/>
            <a:stretch>
              <a:fillRect l="0" t="0" r="0" b="0"/>
            </a:stretch>
          </a:blipFill>
        </p:spPr>
      </p:sp>
      <p:sp>
        <p:nvSpPr>
          <p:cNvPr name="Freeform 17" id="17"/>
          <p:cNvSpPr/>
          <p:nvPr/>
        </p:nvSpPr>
        <p:spPr>
          <a:xfrm flipH="false" flipV="false" rot="0">
            <a:off x="15612493" y="6115661"/>
            <a:ext cx="2137205" cy="2564874"/>
          </a:xfrm>
          <a:custGeom>
            <a:avLst/>
            <a:gdLst/>
            <a:ahLst/>
            <a:cxnLst/>
            <a:rect r="r" b="b" t="t" l="l"/>
            <a:pathLst>
              <a:path h="2564874" w="2137205">
                <a:moveTo>
                  <a:pt x="0" y="0"/>
                </a:moveTo>
                <a:lnTo>
                  <a:pt x="2137205" y="0"/>
                </a:lnTo>
                <a:lnTo>
                  <a:pt x="2137205" y="2564874"/>
                </a:lnTo>
                <a:lnTo>
                  <a:pt x="0" y="256487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8" id="18"/>
          <p:cNvSpPr txBox="true"/>
          <p:nvPr/>
        </p:nvSpPr>
        <p:spPr>
          <a:xfrm rot="0">
            <a:off x="1529561" y="616086"/>
            <a:ext cx="15729739" cy="1634445"/>
          </a:xfrm>
          <a:prstGeom prst="rect">
            <a:avLst/>
          </a:prstGeom>
        </p:spPr>
        <p:txBody>
          <a:bodyPr anchor="t" rtlCol="false" tIns="0" lIns="0" bIns="0" rIns="0">
            <a:spAutoFit/>
          </a:bodyPr>
          <a:lstStyle/>
          <a:p>
            <a:pPr algn="ctr">
              <a:lnSpc>
                <a:spcPts val="13388"/>
              </a:lnSpc>
            </a:pPr>
            <a:r>
              <a:rPr lang="en-US" sz="9562">
                <a:solidFill>
                  <a:srgbClr val="000000"/>
                </a:solidFill>
                <a:latin typeface="Greenth Grunge"/>
                <a:ea typeface="Greenth Grunge"/>
                <a:cs typeface="Greenth Grunge"/>
                <a:sym typeface="Greenth Grunge"/>
              </a:rPr>
              <a:t>podstawowe zadady</a:t>
            </a:r>
          </a:p>
        </p:txBody>
      </p:sp>
      <p:sp>
        <p:nvSpPr>
          <p:cNvPr name="Freeform 19" id="19"/>
          <p:cNvSpPr/>
          <p:nvPr/>
        </p:nvSpPr>
        <p:spPr>
          <a:xfrm flipH="false" flipV="false" rot="63361">
            <a:off x="4625585" y="-450128"/>
            <a:ext cx="7315200" cy="1463040"/>
          </a:xfrm>
          <a:custGeom>
            <a:avLst/>
            <a:gdLst/>
            <a:ahLst/>
            <a:cxnLst/>
            <a:rect r="r" b="b" t="t" l="l"/>
            <a:pathLst>
              <a:path h="1463040" w="7315200">
                <a:moveTo>
                  <a:pt x="0" y="0"/>
                </a:moveTo>
                <a:lnTo>
                  <a:pt x="7315200" y="0"/>
                </a:lnTo>
                <a:lnTo>
                  <a:pt x="7315200" y="1463040"/>
                </a:lnTo>
                <a:lnTo>
                  <a:pt x="0" y="146304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0" id="20"/>
          <p:cNvSpPr/>
          <p:nvPr/>
        </p:nvSpPr>
        <p:spPr>
          <a:xfrm flipH="false" flipV="false" rot="0">
            <a:off x="6149133" y="2873373"/>
            <a:ext cx="2567559" cy="2858311"/>
          </a:xfrm>
          <a:custGeom>
            <a:avLst/>
            <a:gdLst/>
            <a:ahLst/>
            <a:cxnLst/>
            <a:rect r="r" b="b" t="t" l="l"/>
            <a:pathLst>
              <a:path h="2858311" w="2567559">
                <a:moveTo>
                  <a:pt x="0" y="0"/>
                </a:moveTo>
                <a:lnTo>
                  <a:pt x="2567559" y="0"/>
                </a:lnTo>
                <a:lnTo>
                  <a:pt x="2567559" y="2858311"/>
                </a:lnTo>
                <a:lnTo>
                  <a:pt x="0" y="2858311"/>
                </a:lnTo>
                <a:lnTo>
                  <a:pt x="0" y="0"/>
                </a:lnTo>
                <a:close/>
              </a:path>
            </a:pathLst>
          </a:custGeom>
          <a:blipFill>
            <a:blip r:embed="rId21">
              <a:alphaModFix amt="27000"/>
            </a:blip>
            <a:stretch>
              <a:fillRect l="0" t="0" r="0" b="0"/>
            </a:stretch>
          </a:blipFill>
        </p:spPr>
      </p:sp>
      <p:sp>
        <p:nvSpPr>
          <p:cNvPr name="Freeform 21" id="21"/>
          <p:cNvSpPr/>
          <p:nvPr/>
        </p:nvSpPr>
        <p:spPr>
          <a:xfrm flipH="false" flipV="false" rot="0">
            <a:off x="10083762" y="3283298"/>
            <a:ext cx="5403773" cy="4114800"/>
          </a:xfrm>
          <a:custGeom>
            <a:avLst/>
            <a:gdLst/>
            <a:ahLst/>
            <a:cxnLst/>
            <a:rect r="r" b="b" t="t" l="l"/>
            <a:pathLst>
              <a:path h="4114800" w="5403773">
                <a:moveTo>
                  <a:pt x="0" y="0"/>
                </a:moveTo>
                <a:lnTo>
                  <a:pt x="5403774" y="0"/>
                </a:lnTo>
                <a:lnTo>
                  <a:pt x="5403774" y="4114800"/>
                </a:lnTo>
                <a:lnTo>
                  <a:pt x="0" y="4114800"/>
                </a:lnTo>
                <a:lnTo>
                  <a:pt x="0" y="0"/>
                </a:lnTo>
                <a:close/>
              </a:path>
            </a:pathLst>
          </a:custGeom>
          <a:blipFill>
            <a:blip r:embed="rId15">
              <a:alphaModFix amt="29000"/>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63361">
            <a:off x="3220478" y="6593004"/>
            <a:ext cx="7315200" cy="1463040"/>
          </a:xfrm>
          <a:custGeom>
            <a:avLst/>
            <a:gdLst/>
            <a:ahLst/>
            <a:cxnLst/>
            <a:rect r="r" b="b" t="t" l="l"/>
            <a:pathLst>
              <a:path h="1463040" w="7315200">
                <a:moveTo>
                  <a:pt x="0" y="0"/>
                </a:moveTo>
                <a:lnTo>
                  <a:pt x="7315200" y="0"/>
                </a:lnTo>
                <a:lnTo>
                  <a:pt x="7315200" y="1463040"/>
                </a:lnTo>
                <a:lnTo>
                  <a:pt x="0" y="1463040"/>
                </a:lnTo>
                <a:lnTo>
                  <a:pt x="0" y="0"/>
                </a:lnTo>
                <a:close/>
              </a:path>
            </a:pathLst>
          </a:custGeom>
          <a:blipFill>
            <a:blip r:embed="rId19">
              <a:alphaModFix amt="27000"/>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928847" y="3529502"/>
            <a:ext cx="6220100" cy="3596348"/>
          </a:xfrm>
          <a:custGeom>
            <a:avLst/>
            <a:gdLst/>
            <a:ahLst/>
            <a:cxnLst/>
            <a:rect r="r" b="b" t="t" l="l"/>
            <a:pathLst>
              <a:path h="3596348" w="6220100">
                <a:moveTo>
                  <a:pt x="0" y="0"/>
                </a:moveTo>
                <a:lnTo>
                  <a:pt x="6220100" y="0"/>
                </a:lnTo>
                <a:lnTo>
                  <a:pt x="6220100" y="3596348"/>
                </a:lnTo>
                <a:lnTo>
                  <a:pt x="0" y="3596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489475" y="8362796"/>
            <a:ext cx="6393508" cy="2469018"/>
          </a:xfrm>
          <a:custGeom>
            <a:avLst/>
            <a:gdLst/>
            <a:ahLst/>
            <a:cxnLst/>
            <a:rect r="r" b="b" t="t" l="l"/>
            <a:pathLst>
              <a:path h="2469018" w="6393508">
                <a:moveTo>
                  <a:pt x="0" y="0"/>
                </a:moveTo>
                <a:lnTo>
                  <a:pt x="6393509" y="0"/>
                </a:lnTo>
                <a:lnTo>
                  <a:pt x="6393509" y="2469019"/>
                </a:lnTo>
                <a:lnTo>
                  <a:pt x="0" y="24690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343014" y="1749391"/>
            <a:ext cx="4962737" cy="1046686"/>
          </a:xfrm>
          <a:custGeom>
            <a:avLst/>
            <a:gdLst/>
            <a:ahLst/>
            <a:cxnLst/>
            <a:rect r="r" b="b" t="t" l="l"/>
            <a:pathLst>
              <a:path h="1046686" w="4962737">
                <a:moveTo>
                  <a:pt x="0" y="0"/>
                </a:moveTo>
                <a:lnTo>
                  <a:pt x="4962737" y="0"/>
                </a:lnTo>
                <a:lnTo>
                  <a:pt x="4962737"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969696" y="-94332"/>
            <a:ext cx="16348609" cy="2797174"/>
          </a:xfrm>
          <a:prstGeom prst="rect">
            <a:avLst/>
          </a:prstGeom>
        </p:spPr>
        <p:txBody>
          <a:bodyPr anchor="t" rtlCol="false" tIns="0" lIns="0" bIns="0" rIns="0">
            <a:spAutoFit/>
          </a:bodyPr>
          <a:lstStyle/>
          <a:p>
            <a:pPr algn="ctr">
              <a:lnSpc>
                <a:spcPts val="11200"/>
              </a:lnSpc>
            </a:pPr>
            <a:r>
              <a:rPr lang="en-US" sz="8000">
                <a:solidFill>
                  <a:srgbClr val="000000"/>
                </a:solidFill>
                <a:latin typeface="Greenth Grunge"/>
                <a:ea typeface="Greenth Grunge"/>
                <a:cs typeface="Greenth Grunge"/>
                <a:sym typeface="Greenth Grunge"/>
              </a:rPr>
              <a:t>Dylematy etyczne w hakerstwie</a:t>
            </a:r>
          </a:p>
        </p:txBody>
      </p:sp>
      <p:sp>
        <p:nvSpPr>
          <p:cNvPr name="Freeform 13" id="13"/>
          <p:cNvSpPr/>
          <p:nvPr/>
        </p:nvSpPr>
        <p:spPr>
          <a:xfrm flipH="false" flipV="false" rot="0">
            <a:off x="14359850" y="8514416"/>
            <a:ext cx="633688" cy="633688"/>
          </a:xfrm>
          <a:custGeom>
            <a:avLst/>
            <a:gdLst/>
            <a:ahLst/>
            <a:cxnLst/>
            <a:rect r="r" b="b" t="t" l="l"/>
            <a:pathLst>
              <a:path h="633688" w="633688">
                <a:moveTo>
                  <a:pt x="0" y="0"/>
                </a:moveTo>
                <a:lnTo>
                  <a:pt x="633688" y="0"/>
                </a:lnTo>
                <a:lnTo>
                  <a:pt x="633688" y="633688"/>
                </a:lnTo>
                <a:lnTo>
                  <a:pt x="0" y="63368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7695341" y="8941456"/>
            <a:ext cx="633688" cy="633688"/>
          </a:xfrm>
          <a:custGeom>
            <a:avLst/>
            <a:gdLst/>
            <a:ahLst/>
            <a:cxnLst/>
            <a:rect r="r" b="b" t="t" l="l"/>
            <a:pathLst>
              <a:path h="633688" w="633688">
                <a:moveTo>
                  <a:pt x="0" y="0"/>
                </a:moveTo>
                <a:lnTo>
                  <a:pt x="633688" y="0"/>
                </a:lnTo>
                <a:lnTo>
                  <a:pt x="633688" y="633688"/>
                </a:lnTo>
                <a:lnTo>
                  <a:pt x="0" y="63368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14832331" y="2479233"/>
            <a:ext cx="633688" cy="633688"/>
          </a:xfrm>
          <a:custGeom>
            <a:avLst/>
            <a:gdLst/>
            <a:ahLst/>
            <a:cxnLst/>
            <a:rect r="r" b="b" t="t" l="l"/>
            <a:pathLst>
              <a:path h="633688" w="633688">
                <a:moveTo>
                  <a:pt x="0" y="0"/>
                </a:moveTo>
                <a:lnTo>
                  <a:pt x="633688" y="0"/>
                </a:lnTo>
                <a:lnTo>
                  <a:pt x="633688" y="633688"/>
                </a:lnTo>
                <a:lnTo>
                  <a:pt x="0" y="63368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969696" y="6331103"/>
            <a:ext cx="633688" cy="633688"/>
          </a:xfrm>
          <a:custGeom>
            <a:avLst/>
            <a:gdLst/>
            <a:ahLst/>
            <a:cxnLst/>
            <a:rect r="r" b="b" t="t" l="l"/>
            <a:pathLst>
              <a:path h="633688" w="633688">
                <a:moveTo>
                  <a:pt x="0" y="0"/>
                </a:moveTo>
                <a:lnTo>
                  <a:pt x="633687" y="0"/>
                </a:lnTo>
                <a:lnTo>
                  <a:pt x="633687" y="633687"/>
                </a:lnTo>
                <a:lnTo>
                  <a:pt x="0" y="63368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17001461" y="2433340"/>
            <a:ext cx="633688" cy="633688"/>
          </a:xfrm>
          <a:custGeom>
            <a:avLst/>
            <a:gdLst/>
            <a:ahLst/>
            <a:cxnLst/>
            <a:rect r="r" b="b" t="t" l="l"/>
            <a:pathLst>
              <a:path h="633688" w="633688">
                <a:moveTo>
                  <a:pt x="0" y="0"/>
                </a:moveTo>
                <a:lnTo>
                  <a:pt x="633687" y="0"/>
                </a:lnTo>
                <a:lnTo>
                  <a:pt x="633687" y="633688"/>
                </a:lnTo>
                <a:lnTo>
                  <a:pt x="0" y="63368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638802" y="2796077"/>
            <a:ext cx="3335004" cy="3197194"/>
          </a:xfrm>
          <a:custGeom>
            <a:avLst/>
            <a:gdLst/>
            <a:ahLst/>
            <a:cxnLst/>
            <a:rect r="r" b="b" t="t" l="l"/>
            <a:pathLst>
              <a:path h="3197194" w="3335004">
                <a:moveTo>
                  <a:pt x="0" y="0"/>
                </a:moveTo>
                <a:lnTo>
                  <a:pt x="3335004" y="0"/>
                </a:lnTo>
                <a:lnTo>
                  <a:pt x="3335004" y="3197194"/>
                </a:lnTo>
                <a:lnTo>
                  <a:pt x="0" y="3197194"/>
                </a:lnTo>
                <a:lnTo>
                  <a:pt x="0" y="0"/>
                </a:lnTo>
                <a:close/>
              </a:path>
            </a:pathLst>
          </a:custGeom>
          <a:blipFill>
            <a:blip r:embed="rId17"/>
            <a:stretch>
              <a:fillRect l="0" t="0" r="0" b="0"/>
            </a:stretch>
          </a:blipFill>
        </p:spPr>
      </p:sp>
      <p:sp>
        <p:nvSpPr>
          <p:cNvPr name="Freeform 19" id="19"/>
          <p:cNvSpPr/>
          <p:nvPr/>
        </p:nvSpPr>
        <p:spPr>
          <a:xfrm flipH="false" flipV="false" rot="0">
            <a:off x="-638802" y="7539906"/>
            <a:ext cx="4017541" cy="4114800"/>
          </a:xfrm>
          <a:custGeom>
            <a:avLst/>
            <a:gdLst/>
            <a:ahLst/>
            <a:cxnLst/>
            <a:rect r="r" b="b" t="t" l="l"/>
            <a:pathLst>
              <a:path h="4114800" w="4017541">
                <a:moveTo>
                  <a:pt x="0" y="0"/>
                </a:moveTo>
                <a:lnTo>
                  <a:pt x="4017541" y="0"/>
                </a:lnTo>
                <a:lnTo>
                  <a:pt x="4017541"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0" id="20"/>
          <p:cNvSpPr/>
          <p:nvPr/>
        </p:nvSpPr>
        <p:spPr>
          <a:xfrm flipH="false" flipV="false" rot="0">
            <a:off x="15396272" y="7150015"/>
            <a:ext cx="2197064" cy="4114800"/>
          </a:xfrm>
          <a:custGeom>
            <a:avLst/>
            <a:gdLst/>
            <a:ahLst/>
            <a:cxnLst/>
            <a:rect r="r" b="b" t="t" l="l"/>
            <a:pathLst>
              <a:path h="4114800" w="2197064">
                <a:moveTo>
                  <a:pt x="0" y="0"/>
                </a:moveTo>
                <a:lnTo>
                  <a:pt x="2197064" y="0"/>
                </a:lnTo>
                <a:lnTo>
                  <a:pt x="219706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1" id="21"/>
          <p:cNvSpPr/>
          <p:nvPr/>
        </p:nvSpPr>
        <p:spPr>
          <a:xfrm flipH="false" flipV="false" rot="0">
            <a:off x="4069902" y="8690956"/>
            <a:ext cx="2469694" cy="2327686"/>
          </a:xfrm>
          <a:custGeom>
            <a:avLst/>
            <a:gdLst/>
            <a:ahLst/>
            <a:cxnLst/>
            <a:rect r="r" b="b" t="t" l="l"/>
            <a:pathLst>
              <a:path h="2327686" w="2469694">
                <a:moveTo>
                  <a:pt x="0" y="0"/>
                </a:moveTo>
                <a:lnTo>
                  <a:pt x="2469693" y="0"/>
                </a:lnTo>
                <a:lnTo>
                  <a:pt x="2469693" y="2327686"/>
                </a:lnTo>
                <a:lnTo>
                  <a:pt x="0" y="2327686"/>
                </a:lnTo>
                <a:lnTo>
                  <a:pt x="0" y="0"/>
                </a:lnTo>
                <a:close/>
              </a:path>
            </a:pathLst>
          </a:custGeom>
          <a:blipFill>
            <a:blip r:embed="rId22"/>
            <a:stretch>
              <a:fillRect l="0" t="0" r="0" b="0"/>
            </a:stretch>
          </a:blipFill>
        </p:spPr>
      </p:sp>
      <p:sp>
        <p:nvSpPr>
          <p:cNvPr name="Freeform 22" id="22"/>
          <p:cNvSpPr/>
          <p:nvPr/>
        </p:nvSpPr>
        <p:spPr>
          <a:xfrm flipH="false" flipV="false" rot="0">
            <a:off x="16007932" y="-478081"/>
            <a:ext cx="3254433" cy="4114800"/>
          </a:xfrm>
          <a:custGeom>
            <a:avLst/>
            <a:gdLst/>
            <a:ahLst/>
            <a:cxnLst/>
            <a:rect r="r" b="b" t="t" l="l"/>
            <a:pathLst>
              <a:path h="4114800" w="3254433">
                <a:moveTo>
                  <a:pt x="0" y="0"/>
                </a:moveTo>
                <a:lnTo>
                  <a:pt x="3254433" y="0"/>
                </a:lnTo>
                <a:lnTo>
                  <a:pt x="3254433" y="4114800"/>
                </a:lnTo>
                <a:lnTo>
                  <a:pt x="0" y="411480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3" id="23"/>
          <p:cNvSpPr txBox="true"/>
          <p:nvPr/>
        </p:nvSpPr>
        <p:spPr>
          <a:xfrm rot="0">
            <a:off x="3149590" y="2549303"/>
            <a:ext cx="12404954" cy="6392153"/>
          </a:xfrm>
          <a:prstGeom prst="rect">
            <a:avLst/>
          </a:prstGeom>
        </p:spPr>
        <p:txBody>
          <a:bodyPr anchor="t" rtlCol="false" tIns="0" lIns="0" bIns="0" rIns="0">
            <a:spAutoFit/>
          </a:bodyPr>
          <a:lstStyle/>
          <a:p>
            <a:pPr algn="l">
              <a:lnSpc>
                <a:spcPts val="3626"/>
              </a:lnSpc>
            </a:pPr>
            <a:r>
              <a:rPr lang="en-US" sz="2590" b="true">
                <a:solidFill>
                  <a:srgbClr val="000000"/>
                </a:solidFill>
                <a:latin typeface="Space Mono Bold"/>
                <a:ea typeface="Space Mono Bold"/>
                <a:cs typeface="Space Mono Bold"/>
                <a:sym typeface="Space Mono Bold"/>
              </a:rPr>
              <a:t>Dylematy związane z etycznym hackowaniem:</a:t>
            </a:r>
          </a:p>
          <a:p>
            <a:pPr algn="l" marL="559273" indent="-279636" lvl="1">
              <a:lnSpc>
                <a:spcPts val="3626"/>
              </a:lnSpc>
              <a:buAutoNum type="arabicPeriod" startAt="1"/>
            </a:pPr>
            <a:r>
              <a:rPr lang="en-US" b="true" sz="2590">
                <a:solidFill>
                  <a:srgbClr val="000000"/>
                </a:solidFill>
                <a:latin typeface="Space Mono Bold"/>
                <a:ea typeface="Space Mono Bold"/>
                <a:cs typeface="Space Mono Bold"/>
                <a:sym typeface="Space Mono Bold"/>
              </a:rPr>
              <a:t>Hakerstwo bez zgody:</a:t>
            </a:r>
            <a:r>
              <a:rPr lang="en-US" sz="2590">
                <a:solidFill>
                  <a:srgbClr val="000000"/>
                </a:solidFill>
                <a:latin typeface="Space Mono"/>
                <a:ea typeface="Space Mono"/>
                <a:cs typeface="Space Mono"/>
                <a:sym typeface="Space Mono"/>
              </a:rPr>
              <a:t> Czy testowanie systemów bez zgody właściciela, w celu poprawy bezpieczeństwa, jest uzasadnione, nawet jeśli intencje są dobre?</a:t>
            </a:r>
          </a:p>
          <a:p>
            <a:pPr algn="l" marL="559273" indent="-279636" lvl="1">
              <a:lnSpc>
                <a:spcPts val="3626"/>
              </a:lnSpc>
              <a:buAutoNum type="arabicPeriod" startAt="1"/>
            </a:pPr>
            <a:r>
              <a:rPr lang="en-US" b="true" sz="2590">
                <a:solidFill>
                  <a:srgbClr val="000000"/>
                </a:solidFill>
                <a:latin typeface="Space Mono Bold"/>
                <a:ea typeface="Space Mono Bold"/>
                <a:cs typeface="Space Mono Bold"/>
                <a:sym typeface="Space Mono Bold"/>
              </a:rPr>
              <a:t>Przełamywanie zabezpieczeń w celach edukacyjnych:</a:t>
            </a:r>
            <a:r>
              <a:rPr lang="en-US" sz="2590">
                <a:solidFill>
                  <a:srgbClr val="000000"/>
                </a:solidFill>
                <a:latin typeface="Space Mono"/>
                <a:ea typeface="Space Mono"/>
                <a:cs typeface="Space Mono"/>
                <a:sym typeface="Space Mono"/>
              </a:rPr>
              <a:t> Czy korzystanie z narzędzi hakerskich w celach edukacyjnych (np. w nauce programowania) jest etyczne?</a:t>
            </a:r>
          </a:p>
          <a:p>
            <a:pPr algn="l" marL="559273" indent="-279636" lvl="1">
              <a:lnSpc>
                <a:spcPts val="3626"/>
              </a:lnSpc>
              <a:buAutoNum type="arabicPeriod" startAt="1"/>
            </a:pPr>
            <a:r>
              <a:rPr lang="en-US" b="true" sz="2590">
                <a:solidFill>
                  <a:srgbClr val="000000"/>
                </a:solidFill>
                <a:latin typeface="Space Mono Bold"/>
                <a:ea typeface="Space Mono Bold"/>
                <a:cs typeface="Space Mono Bold"/>
                <a:sym typeface="Space Mono Bold"/>
              </a:rPr>
              <a:t>Szara strefa w "szarym" hakerstwie:</a:t>
            </a:r>
            <a:r>
              <a:rPr lang="en-US" sz="2590">
                <a:solidFill>
                  <a:srgbClr val="000000"/>
                </a:solidFill>
                <a:latin typeface="Space Mono"/>
                <a:ea typeface="Space Mono"/>
                <a:cs typeface="Space Mono"/>
                <a:sym typeface="Space Mono"/>
              </a:rPr>
              <a:t> Co z sytuacjami, w których hakerzy nie mają złych intencji, ale ich działania naruszają prawo lub zasady prywatności?</a:t>
            </a:r>
          </a:p>
          <a:p>
            <a:pPr algn="l" marL="559273" indent="-279636" lvl="1">
              <a:lnSpc>
                <a:spcPts val="3626"/>
              </a:lnSpc>
              <a:buAutoNum type="arabicPeriod" startAt="1"/>
            </a:pPr>
            <a:r>
              <a:rPr lang="en-US" b="true" sz="2590">
                <a:solidFill>
                  <a:srgbClr val="000000"/>
                </a:solidFill>
                <a:latin typeface="Space Mono Bold"/>
                <a:ea typeface="Space Mono Bold"/>
                <a:cs typeface="Space Mono Bold"/>
                <a:sym typeface="Space Mono Bold"/>
              </a:rPr>
              <a:t>Ochrona interesów a przekroczenie granic: </a:t>
            </a:r>
            <a:r>
              <a:rPr lang="en-US" sz="2590">
                <a:solidFill>
                  <a:srgbClr val="000000"/>
                </a:solidFill>
                <a:latin typeface="Space Mono"/>
                <a:ea typeface="Space Mono"/>
                <a:cs typeface="Space Mono"/>
                <a:sym typeface="Space Mono"/>
              </a:rPr>
              <a:t>Czy informowanie o wykrytej luce w zabezpieczeniach na publicznych forach internetowych (np. bez poinformowania firmy) jest etyczne?</a:t>
            </a:r>
          </a:p>
          <a:p>
            <a:pPr algn="l">
              <a:lnSpc>
                <a:spcPts val="3626"/>
              </a:lnSpc>
            </a:pPr>
          </a:p>
        </p:txBody>
      </p:sp>
      <p:sp>
        <p:nvSpPr>
          <p:cNvPr name="Freeform 24" id="24"/>
          <p:cNvSpPr/>
          <p:nvPr/>
        </p:nvSpPr>
        <p:spPr>
          <a:xfrm flipH="false" flipV="false" rot="0">
            <a:off x="5650824" y="3918812"/>
            <a:ext cx="3335004" cy="3197194"/>
          </a:xfrm>
          <a:custGeom>
            <a:avLst/>
            <a:gdLst/>
            <a:ahLst/>
            <a:cxnLst/>
            <a:rect r="r" b="b" t="t" l="l"/>
            <a:pathLst>
              <a:path h="3197194" w="3335004">
                <a:moveTo>
                  <a:pt x="0" y="0"/>
                </a:moveTo>
                <a:lnTo>
                  <a:pt x="3335003" y="0"/>
                </a:lnTo>
                <a:lnTo>
                  <a:pt x="3335003" y="3197193"/>
                </a:lnTo>
                <a:lnTo>
                  <a:pt x="0" y="3197193"/>
                </a:lnTo>
                <a:lnTo>
                  <a:pt x="0" y="0"/>
                </a:lnTo>
                <a:close/>
              </a:path>
            </a:pathLst>
          </a:custGeom>
          <a:blipFill>
            <a:blip r:embed="rId17">
              <a:alphaModFix amt="14000"/>
            </a:blip>
            <a:stretch>
              <a:fillRect l="0" t="0" r="0" b="0"/>
            </a:stretch>
          </a:blipFill>
        </p:spPr>
      </p:sp>
      <p:sp>
        <p:nvSpPr>
          <p:cNvPr name="Freeform 25" id="25"/>
          <p:cNvSpPr/>
          <p:nvPr/>
        </p:nvSpPr>
        <p:spPr>
          <a:xfrm flipH="false" flipV="false" rot="0">
            <a:off x="10245973" y="4731307"/>
            <a:ext cx="2469694" cy="2327686"/>
          </a:xfrm>
          <a:custGeom>
            <a:avLst/>
            <a:gdLst/>
            <a:ahLst/>
            <a:cxnLst/>
            <a:rect r="r" b="b" t="t" l="l"/>
            <a:pathLst>
              <a:path h="2327686" w="2469694">
                <a:moveTo>
                  <a:pt x="0" y="0"/>
                </a:moveTo>
                <a:lnTo>
                  <a:pt x="2469693" y="0"/>
                </a:lnTo>
                <a:lnTo>
                  <a:pt x="2469693" y="2327686"/>
                </a:lnTo>
                <a:lnTo>
                  <a:pt x="0" y="2327686"/>
                </a:lnTo>
                <a:lnTo>
                  <a:pt x="0" y="0"/>
                </a:lnTo>
                <a:close/>
              </a:path>
            </a:pathLst>
          </a:custGeom>
          <a:blipFill>
            <a:blip r:embed="rId22">
              <a:alphaModFix amt="18000"/>
            </a:blip>
            <a:stretch>
              <a:fillRect l="0" t="0" r="0" b="0"/>
            </a:stretch>
          </a:blipFill>
        </p:spPr>
      </p:sp>
      <p:sp>
        <p:nvSpPr>
          <p:cNvPr name="Freeform 26" id="26"/>
          <p:cNvSpPr/>
          <p:nvPr/>
        </p:nvSpPr>
        <p:spPr>
          <a:xfrm flipH="false" flipV="false" rot="0">
            <a:off x="2895879" y="5001593"/>
            <a:ext cx="3254433" cy="4114800"/>
          </a:xfrm>
          <a:custGeom>
            <a:avLst/>
            <a:gdLst/>
            <a:ahLst/>
            <a:cxnLst/>
            <a:rect r="r" b="b" t="t" l="l"/>
            <a:pathLst>
              <a:path h="4114800" w="3254433">
                <a:moveTo>
                  <a:pt x="0" y="0"/>
                </a:moveTo>
                <a:lnTo>
                  <a:pt x="3254432" y="0"/>
                </a:lnTo>
                <a:lnTo>
                  <a:pt x="3254432" y="4114800"/>
                </a:lnTo>
                <a:lnTo>
                  <a:pt x="0" y="4114800"/>
                </a:lnTo>
                <a:lnTo>
                  <a:pt x="0" y="0"/>
                </a:lnTo>
                <a:close/>
              </a:path>
            </a:pathLst>
          </a:custGeom>
          <a:blipFill>
            <a:blip r:embed="rId23">
              <a:alphaModFix amt="18000"/>
              <a:extLst>
                <a:ext uri="{96DAC541-7B7A-43D3-8B79-37D633B846F1}">
                  <asvg:svgBlip xmlns:asvg="http://schemas.microsoft.com/office/drawing/2016/SVG/main" r:embed="rId24"/>
                </a:ext>
              </a:extLst>
            </a:blip>
            <a:stretch>
              <a:fillRect l="0" t="0" r="0" b="0"/>
            </a:stretch>
          </a:blipFill>
        </p:spPr>
      </p:sp>
      <p:sp>
        <p:nvSpPr>
          <p:cNvPr name="Freeform 27" id="27"/>
          <p:cNvSpPr/>
          <p:nvPr/>
        </p:nvSpPr>
        <p:spPr>
          <a:xfrm flipH="false" flipV="false" rot="0">
            <a:off x="10771388" y="-73263"/>
            <a:ext cx="4017541" cy="4114800"/>
          </a:xfrm>
          <a:custGeom>
            <a:avLst/>
            <a:gdLst/>
            <a:ahLst/>
            <a:cxnLst/>
            <a:rect r="r" b="b" t="t" l="l"/>
            <a:pathLst>
              <a:path h="4114800" w="4017541">
                <a:moveTo>
                  <a:pt x="0" y="0"/>
                </a:moveTo>
                <a:lnTo>
                  <a:pt x="4017541" y="0"/>
                </a:lnTo>
                <a:lnTo>
                  <a:pt x="4017541" y="4114800"/>
                </a:lnTo>
                <a:lnTo>
                  <a:pt x="0" y="4114800"/>
                </a:lnTo>
                <a:lnTo>
                  <a:pt x="0" y="0"/>
                </a:lnTo>
                <a:close/>
              </a:path>
            </a:pathLst>
          </a:custGeom>
          <a:blipFill>
            <a:blip r:embed="rId18">
              <a:alphaModFix amt="16000"/>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423277" y="1972018"/>
            <a:ext cx="2772334" cy="1413890"/>
          </a:xfrm>
          <a:custGeom>
            <a:avLst/>
            <a:gdLst/>
            <a:ahLst/>
            <a:cxnLst/>
            <a:rect r="r" b="b" t="t" l="l"/>
            <a:pathLst>
              <a:path h="1413890" w="2772334">
                <a:moveTo>
                  <a:pt x="0" y="0"/>
                </a:moveTo>
                <a:lnTo>
                  <a:pt x="2772334" y="0"/>
                </a:lnTo>
                <a:lnTo>
                  <a:pt x="2772334" y="1413891"/>
                </a:lnTo>
                <a:lnTo>
                  <a:pt x="0" y="1413891"/>
                </a:lnTo>
                <a:lnTo>
                  <a:pt x="0" y="0"/>
                </a:lnTo>
                <a:close/>
              </a:path>
            </a:pathLst>
          </a:custGeom>
          <a:blipFill>
            <a:blip r:embed="rId15"/>
            <a:stretch>
              <a:fillRect l="0" t="0" r="0" b="0"/>
            </a:stretch>
          </a:blipFill>
        </p:spPr>
      </p:sp>
      <p:sp>
        <p:nvSpPr>
          <p:cNvPr name="TextBox 13" id="13"/>
          <p:cNvSpPr txBox="true"/>
          <p:nvPr/>
        </p:nvSpPr>
        <p:spPr>
          <a:xfrm rot="0">
            <a:off x="1649973" y="3706617"/>
            <a:ext cx="15609327" cy="4696068"/>
          </a:xfrm>
          <a:prstGeom prst="rect">
            <a:avLst/>
          </a:prstGeom>
        </p:spPr>
        <p:txBody>
          <a:bodyPr anchor="t" rtlCol="false" tIns="0" lIns="0" bIns="0" rIns="0">
            <a:spAutoFit/>
          </a:bodyPr>
          <a:lstStyle/>
          <a:p>
            <a:pPr algn="ctr">
              <a:lnSpc>
                <a:spcPts val="4186"/>
              </a:lnSpc>
            </a:pPr>
            <a:r>
              <a:rPr lang="en-US" sz="2990" b="true">
                <a:solidFill>
                  <a:srgbClr val="000000"/>
                </a:solidFill>
                <a:latin typeface="Space Mono Bold"/>
                <a:ea typeface="Space Mono Bold"/>
                <a:cs typeface="Space Mono Bold"/>
                <a:sym typeface="Space Mono Bold"/>
              </a:rPr>
              <a:t>Przykłady etycznego hakerstwa:</a:t>
            </a:r>
          </a:p>
          <a:p>
            <a:pPr algn="ctr" marL="645631" indent="-322815" lvl="1">
              <a:lnSpc>
                <a:spcPts val="4186"/>
              </a:lnSpc>
              <a:buAutoNum type="arabicPeriod" startAt="1"/>
            </a:pPr>
            <a:r>
              <a:rPr lang="en-US" sz="2990">
                <a:solidFill>
                  <a:srgbClr val="000000"/>
                </a:solidFill>
                <a:latin typeface="Space Mono"/>
                <a:ea typeface="Space Mono"/>
                <a:cs typeface="Space Mono"/>
                <a:sym typeface="Space Mono"/>
              </a:rPr>
              <a:t>Penetracyjne testy bezpieczeństwa (PenTest): Testy wykonywane przez firmy zabezpieczające systemy komputerowe, w celu wykrycia luk w zabezpieczeniach.</a:t>
            </a:r>
          </a:p>
          <a:p>
            <a:pPr algn="ctr" marL="645631" indent="-322815" lvl="1">
              <a:lnSpc>
                <a:spcPts val="4186"/>
              </a:lnSpc>
              <a:buAutoNum type="arabicPeriod" startAt="1"/>
            </a:pPr>
            <a:r>
              <a:rPr lang="en-US" sz="2990">
                <a:solidFill>
                  <a:srgbClr val="000000"/>
                </a:solidFill>
                <a:latin typeface="Space Mono"/>
                <a:ea typeface="Space Mono"/>
                <a:cs typeface="Space Mono"/>
                <a:sym typeface="Space Mono"/>
              </a:rPr>
              <a:t>Bug bounty programs: Programy, w ramach których firmy oferują nagrody dla osób, które znajdą i zgłoszą luki w systemach.</a:t>
            </a:r>
          </a:p>
          <a:p>
            <a:pPr algn="ctr" marL="645631" indent="-322815" lvl="1">
              <a:lnSpc>
                <a:spcPts val="4186"/>
              </a:lnSpc>
              <a:buAutoNum type="arabicPeriod" startAt="1"/>
            </a:pPr>
            <a:r>
              <a:rPr lang="en-US" sz="2990">
                <a:solidFill>
                  <a:srgbClr val="000000"/>
                </a:solidFill>
                <a:latin typeface="Space Mono"/>
                <a:ea typeface="Space Mono"/>
                <a:cs typeface="Space Mono"/>
                <a:sym typeface="Space Mono"/>
              </a:rPr>
              <a:t>Współpraca z agencjami rządowymi: Współpraca z agencjami, które zajmują się ochroną danych i przeciwdziałaniem cyberatakom.</a:t>
            </a:r>
          </a:p>
          <a:p>
            <a:pPr algn="ctr">
              <a:lnSpc>
                <a:spcPts val="4186"/>
              </a:lnSpc>
            </a:pPr>
          </a:p>
        </p:txBody>
      </p:sp>
      <p:sp>
        <p:nvSpPr>
          <p:cNvPr name="Freeform 14" id="14"/>
          <p:cNvSpPr/>
          <p:nvPr/>
        </p:nvSpPr>
        <p:spPr>
          <a:xfrm flipH="false" flipV="false" rot="0">
            <a:off x="4992013" y="8126817"/>
            <a:ext cx="1991296" cy="2160183"/>
          </a:xfrm>
          <a:custGeom>
            <a:avLst/>
            <a:gdLst/>
            <a:ahLst/>
            <a:cxnLst/>
            <a:rect r="r" b="b" t="t" l="l"/>
            <a:pathLst>
              <a:path h="2160183" w="1991296">
                <a:moveTo>
                  <a:pt x="0" y="0"/>
                </a:moveTo>
                <a:lnTo>
                  <a:pt x="1991295" y="0"/>
                </a:lnTo>
                <a:lnTo>
                  <a:pt x="1991295" y="2160183"/>
                </a:lnTo>
                <a:lnTo>
                  <a:pt x="0" y="216018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15430605" y="1187142"/>
            <a:ext cx="4279925" cy="4034749"/>
          </a:xfrm>
          <a:custGeom>
            <a:avLst/>
            <a:gdLst/>
            <a:ahLst/>
            <a:cxnLst/>
            <a:rect r="r" b="b" t="t" l="l"/>
            <a:pathLst>
              <a:path h="4034749" w="4279925">
                <a:moveTo>
                  <a:pt x="0" y="0"/>
                </a:moveTo>
                <a:lnTo>
                  <a:pt x="4279925" y="0"/>
                </a:lnTo>
                <a:lnTo>
                  <a:pt x="4279925" y="4034748"/>
                </a:lnTo>
                <a:lnTo>
                  <a:pt x="0" y="4034748"/>
                </a:lnTo>
                <a:lnTo>
                  <a:pt x="0" y="0"/>
                </a:lnTo>
                <a:close/>
              </a:path>
            </a:pathLst>
          </a:custGeom>
          <a:blipFill>
            <a:blip r:embed="rId18"/>
            <a:stretch>
              <a:fillRect l="0" t="0" r="0" b="0"/>
            </a:stretch>
          </a:blipFill>
        </p:spPr>
      </p:sp>
      <p:sp>
        <p:nvSpPr>
          <p:cNvPr name="Freeform 16" id="16"/>
          <p:cNvSpPr/>
          <p:nvPr/>
        </p:nvSpPr>
        <p:spPr>
          <a:xfrm flipH="false" flipV="false" rot="0">
            <a:off x="157068" y="4261858"/>
            <a:ext cx="1310076" cy="2450822"/>
          </a:xfrm>
          <a:custGeom>
            <a:avLst/>
            <a:gdLst/>
            <a:ahLst/>
            <a:cxnLst/>
            <a:rect r="r" b="b" t="t" l="l"/>
            <a:pathLst>
              <a:path h="2450822" w="1310076">
                <a:moveTo>
                  <a:pt x="0" y="0"/>
                </a:moveTo>
                <a:lnTo>
                  <a:pt x="1310076" y="0"/>
                </a:lnTo>
                <a:lnTo>
                  <a:pt x="1310076" y="2450822"/>
                </a:lnTo>
                <a:lnTo>
                  <a:pt x="0" y="245082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13877890" y="7885783"/>
            <a:ext cx="4092356" cy="4114800"/>
          </a:xfrm>
          <a:custGeom>
            <a:avLst/>
            <a:gdLst/>
            <a:ahLst/>
            <a:cxnLst/>
            <a:rect r="r" b="b" t="t" l="l"/>
            <a:pathLst>
              <a:path h="4114800" w="4092356">
                <a:moveTo>
                  <a:pt x="0" y="0"/>
                </a:moveTo>
                <a:lnTo>
                  <a:pt x="4092356" y="0"/>
                </a:lnTo>
                <a:lnTo>
                  <a:pt x="4092356"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8" id="18"/>
          <p:cNvSpPr/>
          <p:nvPr/>
        </p:nvSpPr>
        <p:spPr>
          <a:xfrm flipH="false" flipV="false" rot="0">
            <a:off x="8842091" y="7398098"/>
            <a:ext cx="4647105" cy="4114800"/>
          </a:xfrm>
          <a:custGeom>
            <a:avLst/>
            <a:gdLst/>
            <a:ahLst/>
            <a:cxnLst/>
            <a:rect r="r" b="b" t="t" l="l"/>
            <a:pathLst>
              <a:path h="4114800" w="4647105">
                <a:moveTo>
                  <a:pt x="0" y="0"/>
                </a:moveTo>
                <a:lnTo>
                  <a:pt x="4647104" y="0"/>
                </a:lnTo>
                <a:lnTo>
                  <a:pt x="4647104" y="4114800"/>
                </a:lnTo>
                <a:lnTo>
                  <a:pt x="0" y="411480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9" id="19"/>
          <p:cNvSpPr/>
          <p:nvPr/>
        </p:nvSpPr>
        <p:spPr>
          <a:xfrm flipH="false" flipV="false" rot="0">
            <a:off x="3121843" y="2114018"/>
            <a:ext cx="1644561" cy="1773546"/>
          </a:xfrm>
          <a:custGeom>
            <a:avLst/>
            <a:gdLst/>
            <a:ahLst/>
            <a:cxnLst/>
            <a:rect r="r" b="b" t="t" l="l"/>
            <a:pathLst>
              <a:path h="1773546" w="1644561">
                <a:moveTo>
                  <a:pt x="0" y="0"/>
                </a:moveTo>
                <a:lnTo>
                  <a:pt x="1644561" y="0"/>
                </a:lnTo>
                <a:lnTo>
                  <a:pt x="1644561" y="1773546"/>
                </a:lnTo>
                <a:lnTo>
                  <a:pt x="0" y="177354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20" id="20"/>
          <p:cNvSpPr txBox="true"/>
          <p:nvPr/>
        </p:nvSpPr>
        <p:spPr>
          <a:xfrm rot="0">
            <a:off x="-374628" y="305906"/>
            <a:ext cx="18844719" cy="3330813"/>
          </a:xfrm>
          <a:prstGeom prst="rect">
            <a:avLst/>
          </a:prstGeom>
        </p:spPr>
        <p:txBody>
          <a:bodyPr anchor="t" rtlCol="false" tIns="0" lIns="0" bIns="0" rIns="0">
            <a:spAutoFit/>
          </a:bodyPr>
          <a:lstStyle/>
          <a:p>
            <a:pPr algn="ctr">
              <a:lnSpc>
                <a:spcPts val="13388"/>
              </a:lnSpc>
            </a:pPr>
            <a:r>
              <a:rPr lang="en-US" sz="9562">
                <a:solidFill>
                  <a:srgbClr val="000000"/>
                </a:solidFill>
                <a:latin typeface="Greenth Grunge"/>
                <a:ea typeface="Greenth Grunge"/>
                <a:cs typeface="Greenth Grunge"/>
                <a:sym typeface="Greenth Grunge"/>
              </a:rPr>
              <a:t>Etyczne hakerstwo w praktyce</a:t>
            </a:r>
          </a:p>
        </p:txBody>
      </p:sp>
      <p:sp>
        <p:nvSpPr>
          <p:cNvPr name="Freeform 21" id="21"/>
          <p:cNvSpPr/>
          <p:nvPr/>
        </p:nvSpPr>
        <p:spPr>
          <a:xfrm flipH="false" flipV="false" rot="0">
            <a:off x="12901095" y="2114018"/>
            <a:ext cx="5386905" cy="1136147"/>
          </a:xfrm>
          <a:custGeom>
            <a:avLst/>
            <a:gdLst/>
            <a:ahLst/>
            <a:cxnLst/>
            <a:rect r="r" b="b" t="t" l="l"/>
            <a:pathLst>
              <a:path h="1136147" w="5386905">
                <a:moveTo>
                  <a:pt x="0" y="0"/>
                </a:moveTo>
                <a:lnTo>
                  <a:pt x="5386905" y="0"/>
                </a:lnTo>
                <a:lnTo>
                  <a:pt x="5386905" y="1136147"/>
                </a:lnTo>
                <a:lnTo>
                  <a:pt x="0" y="113614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2" id="22"/>
          <p:cNvSpPr/>
          <p:nvPr/>
        </p:nvSpPr>
        <p:spPr>
          <a:xfrm flipH="false" flipV="false" rot="0">
            <a:off x="5987661" y="4437317"/>
            <a:ext cx="1991296" cy="2160183"/>
          </a:xfrm>
          <a:custGeom>
            <a:avLst/>
            <a:gdLst/>
            <a:ahLst/>
            <a:cxnLst/>
            <a:rect r="r" b="b" t="t" l="l"/>
            <a:pathLst>
              <a:path h="2160183" w="1991296">
                <a:moveTo>
                  <a:pt x="0" y="0"/>
                </a:moveTo>
                <a:lnTo>
                  <a:pt x="1991295" y="0"/>
                </a:lnTo>
                <a:lnTo>
                  <a:pt x="1991295" y="2160183"/>
                </a:lnTo>
                <a:lnTo>
                  <a:pt x="0" y="2160183"/>
                </a:lnTo>
                <a:lnTo>
                  <a:pt x="0" y="0"/>
                </a:lnTo>
                <a:close/>
              </a:path>
            </a:pathLst>
          </a:custGeom>
          <a:blipFill>
            <a:blip r:embed="rId16">
              <a:alphaModFix amt="20999"/>
              <a:extLst>
                <a:ext uri="{96DAC541-7B7A-43D3-8B79-37D633B846F1}">
                  <asvg:svgBlip xmlns:asvg="http://schemas.microsoft.com/office/drawing/2016/SVG/main" r:embed="rId17"/>
                </a:ext>
              </a:extLst>
            </a:blip>
            <a:stretch>
              <a:fillRect l="0" t="0" r="0" b="0"/>
            </a:stretch>
          </a:blipFill>
        </p:spPr>
      </p:sp>
      <p:sp>
        <p:nvSpPr>
          <p:cNvPr name="Freeform 23" id="23"/>
          <p:cNvSpPr/>
          <p:nvPr/>
        </p:nvSpPr>
        <p:spPr>
          <a:xfrm flipH="false" flipV="false" rot="0">
            <a:off x="10625166" y="4162857"/>
            <a:ext cx="4279925" cy="4034749"/>
          </a:xfrm>
          <a:custGeom>
            <a:avLst/>
            <a:gdLst/>
            <a:ahLst/>
            <a:cxnLst/>
            <a:rect r="r" b="b" t="t" l="l"/>
            <a:pathLst>
              <a:path h="4034749" w="4279925">
                <a:moveTo>
                  <a:pt x="0" y="0"/>
                </a:moveTo>
                <a:lnTo>
                  <a:pt x="4279925" y="0"/>
                </a:lnTo>
                <a:lnTo>
                  <a:pt x="4279925" y="4034749"/>
                </a:lnTo>
                <a:lnTo>
                  <a:pt x="0" y="4034749"/>
                </a:lnTo>
                <a:lnTo>
                  <a:pt x="0" y="0"/>
                </a:lnTo>
                <a:close/>
              </a:path>
            </a:pathLst>
          </a:custGeom>
          <a:blipFill>
            <a:blip r:embed="rId18">
              <a:alphaModFix amt="15000"/>
            </a:blip>
            <a:stretch>
              <a:fillRect l="0" t="0" r="0" b="0"/>
            </a:stretch>
          </a:blipFill>
        </p:spPr>
      </p:sp>
      <p:sp>
        <p:nvSpPr>
          <p:cNvPr name="Freeform 24" id="24"/>
          <p:cNvSpPr/>
          <p:nvPr/>
        </p:nvSpPr>
        <p:spPr>
          <a:xfrm flipH="false" flipV="false" rot="0">
            <a:off x="1340556" y="4878164"/>
            <a:ext cx="4647105" cy="4114800"/>
          </a:xfrm>
          <a:custGeom>
            <a:avLst/>
            <a:gdLst/>
            <a:ahLst/>
            <a:cxnLst/>
            <a:rect r="r" b="b" t="t" l="l"/>
            <a:pathLst>
              <a:path h="4114800" w="4647105">
                <a:moveTo>
                  <a:pt x="0" y="0"/>
                </a:moveTo>
                <a:lnTo>
                  <a:pt x="4647105" y="0"/>
                </a:lnTo>
                <a:lnTo>
                  <a:pt x="4647105" y="4114800"/>
                </a:lnTo>
                <a:lnTo>
                  <a:pt x="0" y="4114800"/>
                </a:lnTo>
                <a:lnTo>
                  <a:pt x="0" y="0"/>
                </a:lnTo>
                <a:close/>
              </a:path>
            </a:pathLst>
          </a:custGeom>
          <a:blipFill>
            <a:blip r:embed="rId27">
              <a:alphaModFix amt="18000"/>
              <a:extLst>
                <a:ext uri="{96DAC541-7B7A-43D3-8B79-37D633B846F1}">
                  <asvg:svgBlip xmlns:asvg="http://schemas.microsoft.com/office/drawing/2016/SVG/main" r:embed="rId2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5069218" y="3785549"/>
            <a:ext cx="4759998" cy="2241526"/>
          </a:xfrm>
          <a:custGeom>
            <a:avLst/>
            <a:gdLst/>
            <a:ahLst/>
            <a:cxnLst/>
            <a:rect r="r" b="b" t="t" l="l"/>
            <a:pathLst>
              <a:path h="2241526" w="4759998">
                <a:moveTo>
                  <a:pt x="0" y="0"/>
                </a:moveTo>
                <a:lnTo>
                  <a:pt x="4759998" y="0"/>
                </a:lnTo>
                <a:lnTo>
                  <a:pt x="4759998" y="2241526"/>
                </a:lnTo>
                <a:lnTo>
                  <a:pt x="0" y="2241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341756" y="2793588"/>
            <a:ext cx="1526469" cy="1468185"/>
          </a:xfrm>
          <a:custGeom>
            <a:avLst/>
            <a:gdLst/>
            <a:ahLst/>
            <a:cxnLst/>
            <a:rect r="r" b="b" t="t" l="l"/>
            <a:pathLst>
              <a:path h="1468185" w="1526469">
                <a:moveTo>
                  <a:pt x="0" y="0"/>
                </a:moveTo>
                <a:lnTo>
                  <a:pt x="1526469" y="0"/>
                </a:lnTo>
                <a:lnTo>
                  <a:pt x="1526469" y="1468185"/>
                </a:lnTo>
                <a:lnTo>
                  <a:pt x="0" y="146818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2090627" y="7957784"/>
            <a:ext cx="3058548" cy="2763815"/>
          </a:xfrm>
          <a:custGeom>
            <a:avLst/>
            <a:gdLst/>
            <a:ahLst/>
            <a:cxnLst/>
            <a:rect r="r" b="b" t="t" l="l"/>
            <a:pathLst>
              <a:path h="2763815" w="3058548">
                <a:moveTo>
                  <a:pt x="0" y="0"/>
                </a:moveTo>
                <a:lnTo>
                  <a:pt x="3058548" y="0"/>
                </a:lnTo>
                <a:lnTo>
                  <a:pt x="3058548" y="2763815"/>
                </a:lnTo>
                <a:lnTo>
                  <a:pt x="0" y="276381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3124335" y="7762009"/>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0">
            <a:off x="16285343" y="28347"/>
            <a:ext cx="2327749" cy="2845027"/>
          </a:xfrm>
          <a:custGeom>
            <a:avLst/>
            <a:gdLst/>
            <a:ahLst/>
            <a:cxnLst/>
            <a:rect r="r" b="b" t="t" l="l"/>
            <a:pathLst>
              <a:path h="2845027" w="2327749">
                <a:moveTo>
                  <a:pt x="0" y="0"/>
                </a:moveTo>
                <a:lnTo>
                  <a:pt x="2327749" y="0"/>
                </a:lnTo>
                <a:lnTo>
                  <a:pt x="2327749" y="2845026"/>
                </a:lnTo>
                <a:lnTo>
                  <a:pt x="0" y="28450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false" flipV="false" rot="0">
            <a:off x="341756" y="5200003"/>
            <a:ext cx="1310076" cy="2450822"/>
          </a:xfrm>
          <a:custGeom>
            <a:avLst/>
            <a:gdLst/>
            <a:ahLst/>
            <a:cxnLst/>
            <a:rect r="r" b="b" t="t" l="l"/>
            <a:pathLst>
              <a:path h="2450822" w="1310076">
                <a:moveTo>
                  <a:pt x="0" y="0"/>
                </a:moveTo>
                <a:lnTo>
                  <a:pt x="1310076" y="0"/>
                </a:lnTo>
                <a:lnTo>
                  <a:pt x="1310076" y="2450822"/>
                </a:lnTo>
                <a:lnTo>
                  <a:pt x="0" y="245082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8" id="18"/>
          <p:cNvSpPr/>
          <p:nvPr/>
        </p:nvSpPr>
        <p:spPr>
          <a:xfrm flipH="false" flipV="false" rot="0">
            <a:off x="15967801" y="6425414"/>
            <a:ext cx="3254433" cy="4114800"/>
          </a:xfrm>
          <a:custGeom>
            <a:avLst/>
            <a:gdLst/>
            <a:ahLst/>
            <a:cxnLst/>
            <a:rect r="r" b="b" t="t" l="l"/>
            <a:pathLst>
              <a:path h="4114800" w="3254433">
                <a:moveTo>
                  <a:pt x="0" y="0"/>
                </a:moveTo>
                <a:lnTo>
                  <a:pt x="3254433" y="0"/>
                </a:lnTo>
                <a:lnTo>
                  <a:pt x="3254433" y="4114800"/>
                </a:lnTo>
                <a:lnTo>
                  <a:pt x="0" y="411480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9" id="19"/>
          <p:cNvSpPr/>
          <p:nvPr/>
        </p:nvSpPr>
        <p:spPr>
          <a:xfrm flipH="false" flipV="false" rot="0">
            <a:off x="10170256" y="7535090"/>
            <a:ext cx="2197064" cy="4114800"/>
          </a:xfrm>
          <a:custGeom>
            <a:avLst/>
            <a:gdLst/>
            <a:ahLst/>
            <a:cxnLst/>
            <a:rect r="r" b="b" t="t" l="l"/>
            <a:pathLst>
              <a:path h="4114800" w="2197064">
                <a:moveTo>
                  <a:pt x="0" y="0"/>
                </a:moveTo>
                <a:lnTo>
                  <a:pt x="2197064" y="0"/>
                </a:lnTo>
                <a:lnTo>
                  <a:pt x="2197064" y="4114800"/>
                </a:lnTo>
                <a:lnTo>
                  <a:pt x="0" y="411480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0" id="20"/>
          <p:cNvSpPr/>
          <p:nvPr/>
        </p:nvSpPr>
        <p:spPr>
          <a:xfrm flipH="false" flipV="false" rot="2852551">
            <a:off x="8046637" y="3665332"/>
            <a:ext cx="2462902" cy="2714622"/>
          </a:xfrm>
          <a:custGeom>
            <a:avLst/>
            <a:gdLst/>
            <a:ahLst/>
            <a:cxnLst/>
            <a:rect r="r" b="b" t="t" l="l"/>
            <a:pathLst>
              <a:path h="2714622" w="2462902">
                <a:moveTo>
                  <a:pt x="0" y="0"/>
                </a:moveTo>
                <a:lnTo>
                  <a:pt x="2462903" y="0"/>
                </a:lnTo>
                <a:lnTo>
                  <a:pt x="2462903" y="2714622"/>
                </a:lnTo>
                <a:lnTo>
                  <a:pt x="0" y="271462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21" id="21"/>
          <p:cNvSpPr txBox="true"/>
          <p:nvPr/>
        </p:nvSpPr>
        <p:spPr>
          <a:xfrm rot="0">
            <a:off x="1817242" y="1869002"/>
            <a:ext cx="14454103" cy="2600568"/>
          </a:xfrm>
          <a:prstGeom prst="rect">
            <a:avLst/>
          </a:prstGeom>
        </p:spPr>
        <p:txBody>
          <a:bodyPr anchor="t" rtlCol="false" tIns="0" lIns="0" bIns="0" rIns="0">
            <a:spAutoFit/>
          </a:bodyPr>
          <a:lstStyle/>
          <a:p>
            <a:pPr algn="ctr">
              <a:lnSpc>
                <a:spcPts val="4186"/>
              </a:lnSpc>
            </a:pPr>
            <a:r>
              <a:rPr lang="en-US" sz="2990">
                <a:solidFill>
                  <a:srgbClr val="000000"/>
                </a:solidFill>
                <a:latin typeface="Space Mono"/>
                <a:ea typeface="Space Mono"/>
                <a:cs typeface="Space Mono"/>
                <a:sym typeface="Space Mono"/>
              </a:rPr>
              <a:t>W większości krajów nieautoryzowany dostęp do systemów komputerowych jest traktowany jako przestępstwo. Oznacza to, że wchodzenie do systemów, sieci, baz danych, bez zgody ich właścicieli, jest nielegalne, nawet jeśli intencje są "pozytywne" (np. w celu wykrycia luk w zabezpieczeniach).</a:t>
            </a:r>
          </a:p>
        </p:txBody>
      </p:sp>
      <p:sp>
        <p:nvSpPr>
          <p:cNvPr name="TextBox 22" id="22"/>
          <p:cNvSpPr txBox="true"/>
          <p:nvPr/>
        </p:nvSpPr>
        <p:spPr>
          <a:xfrm rot="0">
            <a:off x="416150" y="582830"/>
            <a:ext cx="17723876" cy="1343322"/>
          </a:xfrm>
          <a:prstGeom prst="rect">
            <a:avLst/>
          </a:prstGeom>
        </p:spPr>
        <p:txBody>
          <a:bodyPr anchor="t" rtlCol="false" tIns="0" lIns="0" bIns="0" rIns="0">
            <a:spAutoFit/>
          </a:bodyPr>
          <a:lstStyle/>
          <a:p>
            <a:pPr algn="ctr">
              <a:lnSpc>
                <a:spcPts val="11008"/>
              </a:lnSpc>
              <a:spcBef>
                <a:spcPct val="0"/>
              </a:spcBef>
            </a:pPr>
            <a:r>
              <a:rPr lang="en-US" sz="7863">
                <a:solidFill>
                  <a:srgbClr val="000000"/>
                </a:solidFill>
                <a:latin typeface="Greenth Grunge"/>
                <a:ea typeface="Greenth Grunge"/>
                <a:cs typeface="Greenth Grunge"/>
                <a:sym typeface="Greenth Grunge"/>
              </a:rPr>
              <a:t>Prawo i etyka w hakerstwie</a:t>
            </a:r>
          </a:p>
        </p:txBody>
      </p:sp>
      <p:sp>
        <p:nvSpPr>
          <p:cNvPr name="TextBox 23" id="23"/>
          <p:cNvSpPr txBox="true"/>
          <p:nvPr/>
        </p:nvSpPr>
        <p:spPr>
          <a:xfrm rot="0">
            <a:off x="1942358" y="5142853"/>
            <a:ext cx="14454103" cy="3124443"/>
          </a:xfrm>
          <a:prstGeom prst="rect">
            <a:avLst/>
          </a:prstGeom>
        </p:spPr>
        <p:txBody>
          <a:bodyPr anchor="t" rtlCol="false" tIns="0" lIns="0" bIns="0" rIns="0">
            <a:spAutoFit/>
          </a:bodyPr>
          <a:lstStyle/>
          <a:p>
            <a:pPr algn="ctr">
              <a:lnSpc>
                <a:spcPts val="4186"/>
              </a:lnSpc>
            </a:pPr>
            <a:r>
              <a:rPr lang="en-US" sz="2990">
                <a:solidFill>
                  <a:srgbClr val="000000"/>
                </a:solidFill>
                <a:latin typeface="Space Mono"/>
                <a:ea typeface="Space Mono"/>
                <a:cs typeface="Space Mono"/>
                <a:sym typeface="Space Mono"/>
              </a:rPr>
              <a:t>W Polsce: Zgodnie z Ustawą o Kodeksie Karnym, art. 267 mówi, że nielegalne jest "włamanie" do systemu komputerowego. Grozi za to kara pozbawienia wolności od 3 miesięcy do 5 lat, a w przypadku, gdy czyn jest popełniony w ramach działalności zawodowej lub w dużej skali, kara może wynieść do 10 lat więzienia.</a:t>
            </a:r>
          </a:p>
        </p:txBody>
      </p:sp>
      <p:sp>
        <p:nvSpPr>
          <p:cNvPr name="Freeform 24" id="24"/>
          <p:cNvSpPr/>
          <p:nvPr/>
        </p:nvSpPr>
        <p:spPr>
          <a:xfrm flipH="false" flipV="false" rot="2852551">
            <a:off x="11939765" y="3584657"/>
            <a:ext cx="2462902" cy="2714622"/>
          </a:xfrm>
          <a:custGeom>
            <a:avLst/>
            <a:gdLst/>
            <a:ahLst/>
            <a:cxnLst/>
            <a:rect r="r" b="b" t="t" l="l"/>
            <a:pathLst>
              <a:path h="2714622" w="2462902">
                <a:moveTo>
                  <a:pt x="0" y="0"/>
                </a:moveTo>
                <a:lnTo>
                  <a:pt x="2462902" y="0"/>
                </a:lnTo>
                <a:lnTo>
                  <a:pt x="2462902" y="2714622"/>
                </a:lnTo>
                <a:lnTo>
                  <a:pt x="0" y="271462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5" id="25"/>
          <p:cNvSpPr/>
          <p:nvPr/>
        </p:nvSpPr>
        <p:spPr>
          <a:xfrm flipH="false" flipV="false" rot="2852551">
            <a:off x="3462433" y="3584657"/>
            <a:ext cx="2462902" cy="2714622"/>
          </a:xfrm>
          <a:custGeom>
            <a:avLst/>
            <a:gdLst/>
            <a:ahLst/>
            <a:cxnLst/>
            <a:rect r="r" b="b" t="t" l="l"/>
            <a:pathLst>
              <a:path h="2714622" w="2462902">
                <a:moveTo>
                  <a:pt x="0" y="0"/>
                </a:moveTo>
                <a:lnTo>
                  <a:pt x="2462903" y="0"/>
                </a:lnTo>
                <a:lnTo>
                  <a:pt x="2462903" y="2714622"/>
                </a:lnTo>
                <a:lnTo>
                  <a:pt x="0" y="271462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6" id="26"/>
          <p:cNvSpPr/>
          <p:nvPr/>
        </p:nvSpPr>
        <p:spPr>
          <a:xfrm flipH="false" flipV="false" rot="2852551">
            <a:off x="7608793" y="-898631"/>
            <a:ext cx="2462902" cy="2714622"/>
          </a:xfrm>
          <a:custGeom>
            <a:avLst/>
            <a:gdLst/>
            <a:ahLst/>
            <a:cxnLst/>
            <a:rect r="r" b="b" t="t" l="l"/>
            <a:pathLst>
              <a:path h="2714622" w="2462902">
                <a:moveTo>
                  <a:pt x="0" y="0"/>
                </a:moveTo>
                <a:lnTo>
                  <a:pt x="2462902" y="0"/>
                </a:lnTo>
                <a:lnTo>
                  <a:pt x="2462902" y="2714622"/>
                </a:lnTo>
                <a:lnTo>
                  <a:pt x="0" y="271462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7" id="27"/>
          <p:cNvSpPr/>
          <p:nvPr/>
        </p:nvSpPr>
        <p:spPr>
          <a:xfrm flipH="false" flipV="false" rot="2852551">
            <a:off x="11711992" y="-898631"/>
            <a:ext cx="2462902" cy="2714622"/>
          </a:xfrm>
          <a:custGeom>
            <a:avLst/>
            <a:gdLst/>
            <a:ahLst/>
            <a:cxnLst/>
            <a:rect r="r" b="b" t="t" l="l"/>
            <a:pathLst>
              <a:path h="2714622" w="2462902">
                <a:moveTo>
                  <a:pt x="0" y="0"/>
                </a:moveTo>
                <a:lnTo>
                  <a:pt x="2462902" y="0"/>
                </a:lnTo>
                <a:lnTo>
                  <a:pt x="2462902" y="2714622"/>
                </a:lnTo>
                <a:lnTo>
                  <a:pt x="0" y="271462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8" id="28"/>
          <p:cNvSpPr/>
          <p:nvPr/>
        </p:nvSpPr>
        <p:spPr>
          <a:xfrm flipH="false" flipV="false" rot="2852551">
            <a:off x="3883864" y="-898631"/>
            <a:ext cx="2462902" cy="2714622"/>
          </a:xfrm>
          <a:custGeom>
            <a:avLst/>
            <a:gdLst/>
            <a:ahLst/>
            <a:cxnLst/>
            <a:rect r="r" b="b" t="t" l="l"/>
            <a:pathLst>
              <a:path h="2714622" w="2462902">
                <a:moveTo>
                  <a:pt x="0" y="0"/>
                </a:moveTo>
                <a:lnTo>
                  <a:pt x="2462903" y="0"/>
                </a:lnTo>
                <a:lnTo>
                  <a:pt x="2462903" y="2714622"/>
                </a:lnTo>
                <a:lnTo>
                  <a:pt x="0" y="271462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9" id="29"/>
          <p:cNvSpPr/>
          <p:nvPr/>
        </p:nvSpPr>
        <p:spPr>
          <a:xfrm flipH="false" flipV="false" rot="0">
            <a:off x="4140187" y="5224892"/>
            <a:ext cx="2197064" cy="4114800"/>
          </a:xfrm>
          <a:custGeom>
            <a:avLst/>
            <a:gdLst/>
            <a:ahLst/>
            <a:cxnLst/>
            <a:rect r="r" b="b" t="t" l="l"/>
            <a:pathLst>
              <a:path h="4114800" w="2197064">
                <a:moveTo>
                  <a:pt x="0" y="0"/>
                </a:moveTo>
                <a:lnTo>
                  <a:pt x="2197063" y="0"/>
                </a:lnTo>
                <a:lnTo>
                  <a:pt x="2197063" y="4114800"/>
                </a:lnTo>
                <a:lnTo>
                  <a:pt x="0" y="4114800"/>
                </a:lnTo>
                <a:lnTo>
                  <a:pt x="0" y="0"/>
                </a:lnTo>
                <a:close/>
              </a:path>
            </a:pathLst>
          </a:custGeom>
          <a:blipFill>
            <a:blip r:embed="rId29">
              <a:alphaModFix amt="20999"/>
              <a:extLst>
                <a:ext uri="{96DAC541-7B7A-43D3-8B79-37D633B846F1}">
                  <asvg:svgBlip xmlns:asvg="http://schemas.microsoft.com/office/drawing/2016/SVG/main" r:embed="rId30"/>
                </a:ext>
              </a:extLst>
            </a:blip>
            <a:stretch>
              <a:fillRect l="0" t="0" r="0" b="0"/>
            </a:stretch>
          </a:blipFill>
        </p:spPr>
      </p:sp>
      <p:sp>
        <p:nvSpPr>
          <p:cNvPr name="Freeform 30" id="30"/>
          <p:cNvSpPr/>
          <p:nvPr/>
        </p:nvSpPr>
        <p:spPr>
          <a:xfrm flipH="false" flipV="false" rot="0">
            <a:off x="8115407" y="5657388"/>
            <a:ext cx="2197064" cy="4114800"/>
          </a:xfrm>
          <a:custGeom>
            <a:avLst/>
            <a:gdLst/>
            <a:ahLst/>
            <a:cxnLst/>
            <a:rect r="r" b="b" t="t" l="l"/>
            <a:pathLst>
              <a:path h="4114800" w="2197064">
                <a:moveTo>
                  <a:pt x="0" y="0"/>
                </a:moveTo>
                <a:lnTo>
                  <a:pt x="2197064" y="0"/>
                </a:lnTo>
                <a:lnTo>
                  <a:pt x="2197064" y="4114800"/>
                </a:lnTo>
                <a:lnTo>
                  <a:pt x="0" y="4114800"/>
                </a:lnTo>
                <a:lnTo>
                  <a:pt x="0" y="0"/>
                </a:lnTo>
                <a:close/>
              </a:path>
            </a:pathLst>
          </a:custGeom>
          <a:blipFill>
            <a:blip r:embed="rId29">
              <a:alphaModFix amt="20999"/>
              <a:extLst>
                <a:ext uri="{96DAC541-7B7A-43D3-8B79-37D633B846F1}">
                  <asvg:svgBlip xmlns:asvg="http://schemas.microsoft.com/office/drawing/2016/SVG/main" r:embed="rId30"/>
                </a:ext>
              </a:extLst>
            </a:blip>
            <a:stretch>
              <a:fillRect l="0" t="0" r="0" b="0"/>
            </a:stretch>
          </a:blipFill>
        </p:spPr>
      </p:sp>
      <p:sp>
        <p:nvSpPr>
          <p:cNvPr name="Freeform 31" id="31"/>
          <p:cNvSpPr/>
          <p:nvPr/>
        </p:nvSpPr>
        <p:spPr>
          <a:xfrm flipH="false" flipV="false" rot="0">
            <a:off x="6352529" y="2018749"/>
            <a:ext cx="1310076" cy="2450822"/>
          </a:xfrm>
          <a:custGeom>
            <a:avLst/>
            <a:gdLst/>
            <a:ahLst/>
            <a:cxnLst/>
            <a:rect r="r" b="b" t="t" l="l"/>
            <a:pathLst>
              <a:path h="2450822" w="1310076">
                <a:moveTo>
                  <a:pt x="0" y="0"/>
                </a:moveTo>
                <a:lnTo>
                  <a:pt x="1310076" y="0"/>
                </a:lnTo>
                <a:lnTo>
                  <a:pt x="1310076" y="2450822"/>
                </a:lnTo>
                <a:lnTo>
                  <a:pt x="0" y="2450822"/>
                </a:lnTo>
                <a:lnTo>
                  <a:pt x="0" y="0"/>
                </a:lnTo>
                <a:close/>
              </a:path>
            </a:pathLst>
          </a:custGeom>
          <a:blipFill>
            <a:blip r:embed="rId25">
              <a:alphaModFix amt="27000"/>
              <a:extLst>
                <a:ext uri="{96DAC541-7B7A-43D3-8B79-37D633B846F1}">
                  <asvg:svgBlip xmlns:asvg="http://schemas.microsoft.com/office/drawing/2016/SVG/main" r:embed="rId26"/>
                </a:ext>
              </a:extLst>
            </a:blip>
            <a:stretch>
              <a:fillRect l="0" t="0" r="0" b="0"/>
            </a:stretch>
          </a:blipFill>
        </p:spPr>
      </p:sp>
      <p:sp>
        <p:nvSpPr>
          <p:cNvPr name="Freeform 32" id="32"/>
          <p:cNvSpPr/>
          <p:nvPr/>
        </p:nvSpPr>
        <p:spPr>
          <a:xfrm flipH="false" flipV="false" rot="0">
            <a:off x="11712282" y="1810951"/>
            <a:ext cx="1310076" cy="2450822"/>
          </a:xfrm>
          <a:custGeom>
            <a:avLst/>
            <a:gdLst/>
            <a:ahLst/>
            <a:cxnLst/>
            <a:rect r="r" b="b" t="t" l="l"/>
            <a:pathLst>
              <a:path h="2450822" w="1310076">
                <a:moveTo>
                  <a:pt x="0" y="0"/>
                </a:moveTo>
                <a:lnTo>
                  <a:pt x="1310076" y="0"/>
                </a:lnTo>
                <a:lnTo>
                  <a:pt x="1310076" y="2450822"/>
                </a:lnTo>
                <a:lnTo>
                  <a:pt x="0" y="2450822"/>
                </a:lnTo>
                <a:lnTo>
                  <a:pt x="0" y="0"/>
                </a:lnTo>
                <a:close/>
              </a:path>
            </a:pathLst>
          </a:custGeom>
          <a:blipFill>
            <a:blip r:embed="rId25">
              <a:alphaModFix amt="27000"/>
              <a:extLst>
                <a:ext uri="{96DAC541-7B7A-43D3-8B79-37D633B846F1}">
                  <asvg:svgBlip xmlns:asvg="http://schemas.microsoft.com/office/drawing/2016/SVG/main" r:embed="rId26"/>
                </a:ext>
              </a:extLst>
            </a:blip>
            <a:stretch>
              <a:fillRect l="0" t="0" r="0" b="0"/>
            </a:stretch>
          </a:blipFill>
        </p:spPr>
      </p:sp>
      <p:sp>
        <p:nvSpPr>
          <p:cNvPr name="Freeform 33" id="33"/>
          <p:cNvSpPr/>
          <p:nvPr/>
        </p:nvSpPr>
        <p:spPr>
          <a:xfrm flipH="false" flipV="false" rot="0">
            <a:off x="1942358" y="2312369"/>
            <a:ext cx="3254433" cy="4114800"/>
          </a:xfrm>
          <a:custGeom>
            <a:avLst/>
            <a:gdLst/>
            <a:ahLst/>
            <a:cxnLst/>
            <a:rect r="r" b="b" t="t" l="l"/>
            <a:pathLst>
              <a:path h="4114800" w="3254433">
                <a:moveTo>
                  <a:pt x="0" y="0"/>
                </a:moveTo>
                <a:lnTo>
                  <a:pt x="3254433" y="0"/>
                </a:lnTo>
                <a:lnTo>
                  <a:pt x="3254433" y="4114800"/>
                </a:lnTo>
                <a:lnTo>
                  <a:pt x="0" y="4114800"/>
                </a:lnTo>
                <a:lnTo>
                  <a:pt x="0" y="0"/>
                </a:lnTo>
                <a:close/>
              </a:path>
            </a:pathLst>
          </a:custGeom>
          <a:blipFill>
            <a:blip r:embed="rId27">
              <a:alphaModFix amt="20999"/>
              <a:extLst>
                <a:ext uri="{96DAC541-7B7A-43D3-8B79-37D633B846F1}">
                  <asvg:svgBlip xmlns:asvg="http://schemas.microsoft.com/office/drawing/2016/SVG/main" r:embed="rId2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111" r="0" b="-21111"/>
            </a:stretch>
          </a:blipFill>
        </p:spPr>
      </p:sp>
      <p:sp>
        <p:nvSpPr>
          <p:cNvPr name="Freeform 3" id="3"/>
          <p:cNvSpPr/>
          <p:nvPr/>
        </p:nvSpPr>
        <p:spPr>
          <a:xfrm flipH="false" flipV="false" rot="-3875000">
            <a:off x="-2924978" y="6945416"/>
            <a:ext cx="6408472" cy="7663345"/>
          </a:xfrm>
          <a:custGeom>
            <a:avLst/>
            <a:gdLst/>
            <a:ahLst/>
            <a:cxnLst/>
            <a:rect r="r" b="b" t="t" l="l"/>
            <a:pathLst>
              <a:path h="7663345" w="6408472">
                <a:moveTo>
                  <a:pt x="0" y="0"/>
                </a:moveTo>
                <a:lnTo>
                  <a:pt x="6408472" y="0"/>
                </a:lnTo>
                <a:lnTo>
                  <a:pt x="6408472" y="7663345"/>
                </a:lnTo>
                <a:lnTo>
                  <a:pt x="0" y="7663345"/>
                </a:lnTo>
                <a:lnTo>
                  <a:pt x="0" y="0"/>
                </a:lnTo>
                <a:close/>
              </a:path>
            </a:pathLst>
          </a:custGeom>
          <a:blipFill>
            <a:blip r:embed="rId3"/>
            <a:stretch>
              <a:fillRect l="0" t="0" r="0" b="0"/>
            </a:stretch>
          </a:blipFill>
        </p:spPr>
      </p:sp>
      <p:sp>
        <p:nvSpPr>
          <p:cNvPr name="Freeform 4" id="4"/>
          <p:cNvSpPr/>
          <p:nvPr/>
        </p:nvSpPr>
        <p:spPr>
          <a:xfrm flipH="false" flipV="false" rot="-3875000">
            <a:off x="14382159" y="-6115439"/>
            <a:ext cx="6882003" cy="8229600"/>
          </a:xfrm>
          <a:custGeom>
            <a:avLst/>
            <a:gdLst/>
            <a:ahLst/>
            <a:cxnLst/>
            <a:rect r="r" b="b" t="t" l="l"/>
            <a:pathLst>
              <a:path h="8229600" w="6882003">
                <a:moveTo>
                  <a:pt x="0" y="0"/>
                </a:moveTo>
                <a:lnTo>
                  <a:pt x="6882003" y="0"/>
                </a:lnTo>
                <a:lnTo>
                  <a:pt x="688200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737289">
            <a:off x="7446954" y="8876308"/>
            <a:ext cx="14185597" cy="2735794"/>
          </a:xfrm>
          <a:custGeom>
            <a:avLst/>
            <a:gdLst/>
            <a:ahLst/>
            <a:cxnLst/>
            <a:rect r="r" b="b" t="t" l="l"/>
            <a:pathLst>
              <a:path h="2735794" w="14185597">
                <a:moveTo>
                  <a:pt x="0" y="0"/>
                </a:moveTo>
                <a:lnTo>
                  <a:pt x="14185597" y="0"/>
                </a:lnTo>
                <a:lnTo>
                  <a:pt x="14185597" y="2735794"/>
                </a:lnTo>
                <a:lnTo>
                  <a:pt x="0" y="2735794"/>
                </a:lnTo>
                <a:lnTo>
                  <a:pt x="0" y="0"/>
                </a:lnTo>
                <a:close/>
              </a:path>
            </a:pathLst>
          </a:custGeom>
          <a:blipFill>
            <a:blip r:embed="rId4"/>
            <a:stretch>
              <a:fillRect l="0" t="0" r="0" b="0"/>
            </a:stretch>
          </a:blipFill>
        </p:spPr>
      </p:sp>
      <p:sp>
        <p:nvSpPr>
          <p:cNvPr name="Freeform 6" id="6"/>
          <p:cNvSpPr/>
          <p:nvPr/>
        </p:nvSpPr>
        <p:spPr>
          <a:xfrm flipH="false" flipV="false" rot="9895434">
            <a:off x="-6489048" y="-1168459"/>
            <a:ext cx="15035495" cy="2899703"/>
          </a:xfrm>
          <a:custGeom>
            <a:avLst/>
            <a:gdLst/>
            <a:ahLst/>
            <a:cxnLst/>
            <a:rect r="r" b="b" t="t" l="l"/>
            <a:pathLst>
              <a:path h="2899703" w="15035495">
                <a:moveTo>
                  <a:pt x="0" y="0"/>
                </a:moveTo>
                <a:lnTo>
                  <a:pt x="15035496" y="0"/>
                </a:lnTo>
                <a:lnTo>
                  <a:pt x="15035496" y="2899702"/>
                </a:lnTo>
                <a:lnTo>
                  <a:pt x="0" y="2899702"/>
                </a:lnTo>
                <a:lnTo>
                  <a:pt x="0" y="0"/>
                </a:lnTo>
                <a:close/>
              </a:path>
            </a:pathLst>
          </a:custGeom>
          <a:blipFill>
            <a:blip r:embed="rId4"/>
            <a:stretch>
              <a:fillRect l="0" t="0" r="0" b="0"/>
            </a:stretch>
          </a:blipFill>
        </p:spPr>
      </p:sp>
      <p:sp>
        <p:nvSpPr>
          <p:cNvPr name="Freeform 7" id="7"/>
          <p:cNvSpPr/>
          <p:nvPr/>
        </p:nvSpPr>
        <p:spPr>
          <a:xfrm flipH="false" flipV="false" rot="-783414">
            <a:off x="15475009" y="8923425"/>
            <a:ext cx="6220100" cy="3596348"/>
          </a:xfrm>
          <a:custGeom>
            <a:avLst/>
            <a:gdLst/>
            <a:ahLst/>
            <a:cxnLst/>
            <a:rect r="r" b="b" t="t" l="l"/>
            <a:pathLst>
              <a:path h="3596348" w="6220100">
                <a:moveTo>
                  <a:pt x="0" y="0"/>
                </a:moveTo>
                <a:lnTo>
                  <a:pt x="6220100" y="0"/>
                </a:lnTo>
                <a:lnTo>
                  <a:pt x="6220100" y="3596349"/>
                </a:lnTo>
                <a:lnTo>
                  <a:pt x="0" y="35963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94367" y="-414746"/>
            <a:ext cx="6776561" cy="1392275"/>
          </a:xfrm>
          <a:custGeom>
            <a:avLst/>
            <a:gdLst/>
            <a:ahLst/>
            <a:cxnLst/>
            <a:rect r="r" b="b" t="t" l="l"/>
            <a:pathLst>
              <a:path h="1392275" w="6776561">
                <a:moveTo>
                  <a:pt x="0" y="0"/>
                </a:moveTo>
                <a:lnTo>
                  <a:pt x="6776561" y="0"/>
                </a:lnTo>
                <a:lnTo>
                  <a:pt x="6776561" y="1392276"/>
                </a:lnTo>
                <a:lnTo>
                  <a:pt x="0" y="139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283185" y="9487090"/>
            <a:ext cx="6393508" cy="2469018"/>
          </a:xfrm>
          <a:custGeom>
            <a:avLst/>
            <a:gdLst/>
            <a:ahLst/>
            <a:cxnLst/>
            <a:rect r="r" b="b" t="t" l="l"/>
            <a:pathLst>
              <a:path h="2469018" w="6393508">
                <a:moveTo>
                  <a:pt x="0" y="0"/>
                </a:moveTo>
                <a:lnTo>
                  <a:pt x="6393509" y="0"/>
                </a:lnTo>
                <a:lnTo>
                  <a:pt x="6393509" y="2469018"/>
                </a:lnTo>
                <a:lnTo>
                  <a:pt x="0" y="2469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322867">
            <a:off x="-11029236" y="6045231"/>
            <a:ext cx="13980112" cy="1686458"/>
          </a:xfrm>
          <a:custGeom>
            <a:avLst/>
            <a:gdLst/>
            <a:ahLst/>
            <a:cxnLst/>
            <a:rect r="r" b="b" t="t" l="l"/>
            <a:pathLst>
              <a:path h="1686458" w="13980112">
                <a:moveTo>
                  <a:pt x="0" y="0"/>
                </a:moveTo>
                <a:lnTo>
                  <a:pt x="13980112" y="0"/>
                </a:lnTo>
                <a:lnTo>
                  <a:pt x="13980112" y="1686459"/>
                </a:lnTo>
                <a:lnTo>
                  <a:pt x="0" y="16864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4836" y="8725502"/>
            <a:ext cx="4962737" cy="1046686"/>
          </a:xfrm>
          <a:custGeom>
            <a:avLst/>
            <a:gdLst/>
            <a:ahLst/>
            <a:cxnLst/>
            <a:rect r="r" b="b" t="t" l="l"/>
            <a:pathLst>
              <a:path h="1046686" w="4962737">
                <a:moveTo>
                  <a:pt x="0" y="0"/>
                </a:moveTo>
                <a:lnTo>
                  <a:pt x="4962736" y="0"/>
                </a:lnTo>
                <a:lnTo>
                  <a:pt x="4962736" y="1046686"/>
                </a:lnTo>
                <a:lnTo>
                  <a:pt x="0" y="10466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1992308" y="1270761"/>
            <a:ext cx="14454103" cy="6791568"/>
          </a:xfrm>
          <a:prstGeom prst="rect">
            <a:avLst/>
          </a:prstGeom>
        </p:spPr>
        <p:txBody>
          <a:bodyPr anchor="t" rtlCol="false" tIns="0" lIns="0" bIns="0" rIns="0">
            <a:spAutoFit/>
          </a:bodyPr>
          <a:lstStyle/>
          <a:p>
            <a:pPr algn="ctr">
              <a:lnSpc>
                <a:spcPts val="4186"/>
              </a:lnSpc>
            </a:pPr>
            <a:r>
              <a:rPr lang="en-US" sz="2990" b="true">
                <a:solidFill>
                  <a:srgbClr val="000000"/>
                </a:solidFill>
                <a:latin typeface="Space Mono Bold"/>
                <a:ea typeface="Space Mono Bold"/>
                <a:cs typeface="Space Mono Bold"/>
                <a:sym typeface="Space Mono Bold"/>
              </a:rPr>
              <a:t>Kary prawne:</a:t>
            </a:r>
            <a:r>
              <a:rPr lang="en-US" sz="2990">
                <a:solidFill>
                  <a:srgbClr val="000000"/>
                </a:solidFill>
                <a:latin typeface="Space Mono"/>
                <a:ea typeface="Space Mono"/>
                <a:cs typeface="Space Mono"/>
                <a:sym typeface="Space Mono"/>
              </a:rPr>
              <a:t> W zależności od kraju, za hakowanie i nieautoryzowany dostęp do systemów komputerowych grożą kary więzienia, grzywny, a także inne sankcje prawne.</a:t>
            </a:r>
          </a:p>
          <a:p>
            <a:pPr algn="ctr">
              <a:lnSpc>
                <a:spcPts val="4186"/>
              </a:lnSpc>
            </a:pPr>
          </a:p>
          <a:p>
            <a:pPr algn="ctr">
              <a:lnSpc>
                <a:spcPts val="4186"/>
              </a:lnSpc>
            </a:pPr>
            <a:r>
              <a:rPr lang="en-US" sz="2990" b="true">
                <a:solidFill>
                  <a:srgbClr val="000000"/>
                </a:solidFill>
                <a:latin typeface="Space Mono Bold"/>
                <a:ea typeface="Space Mono Bold"/>
                <a:cs typeface="Space Mono Bold"/>
                <a:sym typeface="Space Mono Bold"/>
              </a:rPr>
              <a:t>Naruszenie prywatności:</a:t>
            </a:r>
            <a:r>
              <a:rPr lang="en-US" sz="2990">
                <a:solidFill>
                  <a:srgbClr val="000000"/>
                </a:solidFill>
                <a:latin typeface="Space Mono"/>
                <a:ea typeface="Space Mono"/>
                <a:cs typeface="Space Mono"/>
                <a:sym typeface="Space Mono"/>
              </a:rPr>
              <a:t> Nielegalny dostęp do danych osobowych może skutkować karami finansowymi i odpowiedzialnością cywilną.</a:t>
            </a:r>
          </a:p>
          <a:p>
            <a:pPr algn="ctr">
              <a:lnSpc>
                <a:spcPts val="4186"/>
              </a:lnSpc>
            </a:pPr>
          </a:p>
          <a:p>
            <a:pPr algn="ctr">
              <a:lnSpc>
                <a:spcPts val="4186"/>
              </a:lnSpc>
            </a:pPr>
            <a:r>
              <a:rPr lang="en-US" b="true" sz="2990">
                <a:solidFill>
                  <a:srgbClr val="000000"/>
                </a:solidFill>
                <a:latin typeface="Space Mono Bold"/>
                <a:ea typeface="Space Mono Bold"/>
                <a:cs typeface="Space Mono Bold"/>
                <a:sym typeface="Space Mono Bold"/>
              </a:rPr>
              <a:t>Granice etyczne:</a:t>
            </a:r>
            <a:r>
              <a:rPr lang="en-US" sz="2990">
                <a:solidFill>
                  <a:srgbClr val="000000"/>
                </a:solidFill>
                <a:latin typeface="Space Mono"/>
                <a:ea typeface="Space Mono"/>
                <a:cs typeface="Space Mono"/>
                <a:sym typeface="Space Mono"/>
              </a:rPr>
              <a:t> Nawet jeśli działania są legalne, mogą być nieetyczne, a brak zgody właściciela systemu na testowanie zabezpieczeń lub wykorzystywanie znalezionych luk, wciąż może rodzić poważne konsekwencje.</a:t>
            </a:r>
          </a:p>
          <a:p>
            <a:pPr algn="ctr">
              <a:lnSpc>
                <a:spcPts val="4186"/>
              </a:lnSpc>
            </a:pPr>
          </a:p>
        </p:txBody>
      </p:sp>
      <p:sp>
        <p:nvSpPr>
          <p:cNvPr name="Freeform 13" id="13"/>
          <p:cNvSpPr/>
          <p:nvPr/>
        </p:nvSpPr>
        <p:spPr>
          <a:xfrm flipH="false" flipV="false" rot="0">
            <a:off x="4721094" y="7883518"/>
            <a:ext cx="4279925" cy="4034749"/>
          </a:xfrm>
          <a:custGeom>
            <a:avLst/>
            <a:gdLst/>
            <a:ahLst/>
            <a:cxnLst/>
            <a:rect r="r" b="b" t="t" l="l"/>
            <a:pathLst>
              <a:path h="4034749" w="4279925">
                <a:moveTo>
                  <a:pt x="0" y="0"/>
                </a:moveTo>
                <a:lnTo>
                  <a:pt x="4279925" y="0"/>
                </a:lnTo>
                <a:lnTo>
                  <a:pt x="4279925" y="4034749"/>
                </a:lnTo>
                <a:lnTo>
                  <a:pt x="0" y="4034749"/>
                </a:lnTo>
                <a:lnTo>
                  <a:pt x="0" y="0"/>
                </a:lnTo>
                <a:close/>
              </a:path>
            </a:pathLst>
          </a:custGeom>
          <a:blipFill>
            <a:blip r:embed="rId15"/>
            <a:stretch>
              <a:fillRect l="0" t="0" r="0" b="0"/>
            </a:stretch>
          </a:blipFill>
        </p:spPr>
      </p:sp>
      <p:sp>
        <p:nvSpPr>
          <p:cNvPr name="Freeform 14" id="14"/>
          <p:cNvSpPr/>
          <p:nvPr/>
        </p:nvSpPr>
        <p:spPr>
          <a:xfrm flipH="false" flipV="false" rot="0">
            <a:off x="13067618" y="7679331"/>
            <a:ext cx="2137205" cy="2564874"/>
          </a:xfrm>
          <a:custGeom>
            <a:avLst/>
            <a:gdLst/>
            <a:ahLst/>
            <a:cxnLst/>
            <a:rect r="r" b="b" t="t" l="l"/>
            <a:pathLst>
              <a:path h="2564874" w="2137205">
                <a:moveTo>
                  <a:pt x="0" y="0"/>
                </a:moveTo>
                <a:lnTo>
                  <a:pt x="2137205" y="0"/>
                </a:lnTo>
                <a:lnTo>
                  <a:pt x="2137205" y="2564874"/>
                </a:lnTo>
                <a:lnTo>
                  <a:pt x="0" y="256487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15472325" y="523724"/>
            <a:ext cx="2567559" cy="2858311"/>
          </a:xfrm>
          <a:custGeom>
            <a:avLst/>
            <a:gdLst/>
            <a:ahLst/>
            <a:cxnLst/>
            <a:rect r="r" b="b" t="t" l="l"/>
            <a:pathLst>
              <a:path h="2858311" w="2567559">
                <a:moveTo>
                  <a:pt x="0" y="0"/>
                </a:moveTo>
                <a:lnTo>
                  <a:pt x="2567559" y="0"/>
                </a:lnTo>
                <a:lnTo>
                  <a:pt x="2567559" y="2858311"/>
                </a:lnTo>
                <a:lnTo>
                  <a:pt x="0" y="2858311"/>
                </a:lnTo>
                <a:lnTo>
                  <a:pt x="0" y="0"/>
                </a:lnTo>
                <a:close/>
              </a:path>
            </a:pathLst>
          </a:custGeom>
          <a:blipFill>
            <a:blip r:embed="rId18"/>
            <a:stretch>
              <a:fillRect l="0" t="0" r="0" b="0"/>
            </a:stretch>
          </a:blipFill>
        </p:spPr>
      </p:sp>
      <p:sp>
        <p:nvSpPr>
          <p:cNvPr name="Freeform 16" id="16"/>
          <p:cNvSpPr/>
          <p:nvPr/>
        </p:nvSpPr>
        <p:spPr>
          <a:xfrm flipH="false" flipV="false" rot="0">
            <a:off x="-624421" y="1459483"/>
            <a:ext cx="2772334" cy="1413890"/>
          </a:xfrm>
          <a:custGeom>
            <a:avLst/>
            <a:gdLst/>
            <a:ahLst/>
            <a:cxnLst/>
            <a:rect r="r" b="b" t="t" l="l"/>
            <a:pathLst>
              <a:path h="1413890" w="2772334">
                <a:moveTo>
                  <a:pt x="0" y="0"/>
                </a:moveTo>
                <a:lnTo>
                  <a:pt x="2772334" y="0"/>
                </a:lnTo>
                <a:lnTo>
                  <a:pt x="2772334" y="1413890"/>
                </a:lnTo>
                <a:lnTo>
                  <a:pt x="0" y="1413890"/>
                </a:lnTo>
                <a:lnTo>
                  <a:pt x="0" y="0"/>
                </a:lnTo>
                <a:close/>
              </a:path>
            </a:pathLst>
          </a:custGeom>
          <a:blipFill>
            <a:blip r:embed="rId19"/>
            <a:stretch>
              <a:fillRect l="0" t="0" r="0" b="0"/>
            </a:stretch>
          </a:blipFill>
        </p:spPr>
      </p:sp>
      <p:sp>
        <p:nvSpPr>
          <p:cNvPr name="Freeform 17" id="17"/>
          <p:cNvSpPr/>
          <p:nvPr/>
        </p:nvSpPr>
        <p:spPr>
          <a:xfrm flipH="false" flipV="false" rot="0">
            <a:off x="373662" y="4220648"/>
            <a:ext cx="1310076" cy="2450822"/>
          </a:xfrm>
          <a:custGeom>
            <a:avLst/>
            <a:gdLst/>
            <a:ahLst/>
            <a:cxnLst/>
            <a:rect r="r" b="b" t="t" l="l"/>
            <a:pathLst>
              <a:path h="2450822" w="1310076">
                <a:moveTo>
                  <a:pt x="0" y="0"/>
                </a:moveTo>
                <a:lnTo>
                  <a:pt x="1310076" y="0"/>
                </a:lnTo>
                <a:lnTo>
                  <a:pt x="1310076" y="2450822"/>
                </a:lnTo>
                <a:lnTo>
                  <a:pt x="0" y="245082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10696406" y="-917242"/>
            <a:ext cx="2038688" cy="2288323"/>
          </a:xfrm>
          <a:custGeom>
            <a:avLst/>
            <a:gdLst/>
            <a:ahLst/>
            <a:cxnLst/>
            <a:rect r="r" b="b" t="t" l="l"/>
            <a:pathLst>
              <a:path h="2288323" w="2038688">
                <a:moveTo>
                  <a:pt x="0" y="0"/>
                </a:moveTo>
                <a:lnTo>
                  <a:pt x="2038688" y="0"/>
                </a:lnTo>
                <a:lnTo>
                  <a:pt x="2038688" y="2288323"/>
                </a:lnTo>
                <a:lnTo>
                  <a:pt x="0" y="228832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9" id="19"/>
          <p:cNvSpPr/>
          <p:nvPr/>
        </p:nvSpPr>
        <p:spPr>
          <a:xfrm flipH="false" flipV="false" rot="0">
            <a:off x="4964608" y="-832272"/>
            <a:ext cx="1991296" cy="2160183"/>
          </a:xfrm>
          <a:custGeom>
            <a:avLst/>
            <a:gdLst/>
            <a:ahLst/>
            <a:cxnLst/>
            <a:rect r="r" b="b" t="t" l="l"/>
            <a:pathLst>
              <a:path h="2160183" w="1991296">
                <a:moveTo>
                  <a:pt x="0" y="0"/>
                </a:moveTo>
                <a:lnTo>
                  <a:pt x="1991296" y="0"/>
                </a:lnTo>
                <a:lnTo>
                  <a:pt x="1991296" y="2160183"/>
                </a:lnTo>
                <a:lnTo>
                  <a:pt x="0" y="216018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0" id="20"/>
          <p:cNvSpPr/>
          <p:nvPr/>
        </p:nvSpPr>
        <p:spPr>
          <a:xfrm flipH="false" flipV="false" rot="0">
            <a:off x="15056863" y="3830199"/>
            <a:ext cx="4759998" cy="2241526"/>
          </a:xfrm>
          <a:custGeom>
            <a:avLst/>
            <a:gdLst/>
            <a:ahLst/>
            <a:cxnLst/>
            <a:rect r="r" b="b" t="t" l="l"/>
            <a:pathLst>
              <a:path h="2241526" w="4759998">
                <a:moveTo>
                  <a:pt x="0" y="0"/>
                </a:moveTo>
                <a:lnTo>
                  <a:pt x="4759998" y="0"/>
                </a:lnTo>
                <a:lnTo>
                  <a:pt x="4759998" y="2241527"/>
                </a:lnTo>
                <a:lnTo>
                  <a:pt x="0" y="2241527"/>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1" id="21"/>
          <p:cNvSpPr/>
          <p:nvPr/>
        </p:nvSpPr>
        <p:spPr>
          <a:xfrm flipH="false" flipV="false" rot="0">
            <a:off x="15586113" y="7115633"/>
            <a:ext cx="5403773" cy="4114800"/>
          </a:xfrm>
          <a:custGeom>
            <a:avLst/>
            <a:gdLst/>
            <a:ahLst/>
            <a:cxnLst/>
            <a:rect r="r" b="b" t="t" l="l"/>
            <a:pathLst>
              <a:path h="4114800" w="5403773">
                <a:moveTo>
                  <a:pt x="0" y="0"/>
                </a:moveTo>
                <a:lnTo>
                  <a:pt x="5403774" y="0"/>
                </a:lnTo>
                <a:lnTo>
                  <a:pt x="5403774" y="4114800"/>
                </a:lnTo>
                <a:lnTo>
                  <a:pt x="0" y="411480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2" id="22"/>
          <p:cNvSpPr/>
          <p:nvPr/>
        </p:nvSpPr>
        <p:spPr>
          <a:xfrm flipH="false" flipV="false" rot="0">
            <a:off x="-624421" y="6888461"/>
            <a:ext cx="2327749" cy="2845027"/>
          </a:xfrm>
          <a:custGeom>
            <a:avLst/>
            <a:gdLst/>
            <a:ahLst/>
            <a:cxnLst/>
            <a:rect r="r" b="b" t="t" l="l"/>
            <a:pathLst>
              <a:path h="2845027" w="2327749">
                <a:moveTo>
                  <a:pt x="0" y="0"/>
                </a:moveTo>
                <a:lnTo>
                  <a:pt x="2327749" y="0"/>
                </a:lnTo>
                <a:lnTo>
                  <a:pt x="2327749" y="2845026"/>
                </a:lnTo>
                <a:lnTo>
                  <a:pt x="0" y="284502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3" id="23"/>
          <p:cNvSpPr/>
          <p:nvPr/>
        </p:nvSpPr>
        <p:spPr>
          <a:xfrm flipH="false" flipV="false" rot="0">
            <a:off x="8972159" y="7558537"/>
            <a:ext cx="7315200" cy="3857105"/>
          </a:xfrm>
          <a:custGeom>
            <a:avLst/>
            <a:gdLst/>
            <a:ahLst/>
            <a:cxnLst/>
            <a:rect r="r" b="b" t="t" l="l"/>
            <a:pathLst>
              <a:path h="3857105" w="7315200">
                <a:moveTo>
                  <a:pt x="0" y="0"/>
                </a:moveTo>
                <a:lnTo>
                  <a:pt x="7315200" y="0"/>
                </a:lnTo>
                <a:lnTo>
                  <a:pt x="7315200" y="3857106"/>
                </a:lnTo>
                <a:lnTo>
                  <a:pt x="0" y="385710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4" id="24"/>
          <p:cNvSpPr/>
          <p:nvPr/>
        </p:nvSpPr>
        <p:spPr>
          <a:xfrm flipH="false" flipV="false" rot="5330213">
            <a:off x="4712997" y="3287512"/>
            <a:ext cx="825626" cy="3487970"/>
          </a:xfrm>
          <a:custGeom>
            <a:avLst/>
            <a:gdLst/>
            <a:ahLst/>
            <a:cxnLst/>
            <a:rect r="r" b="b" t="t" l="l"/>
            <a:pathLst>
              <a:path h="3487970" w="825626">
                <a:moveTo>
                  <a:pt x="0" y="0"/>
                </a:moveTo>
                <a:lnTo>
                  <a:pt x="825626" y="0"/>
                </a:lnTo>
                <a:lnTo>
                  <a:pt x="825626" y="3487970"/>
                </a:lnTo>
                <a:lnTo>
                  <a:pt x="0" y="348797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5" id="25"/>
          <p:cNvSpPr/>
          <p:nvPr/>
        </p:nvSpPr>
        <p:spPr>
          <a:xfrm flipH="false" flipV="false" rot="5330213">
            <a:off x="12119932" y="3287512"/>
            <a:ext cx="825626" cy="3487970"/>
          </a:xfrm>
          <a:custGeom>
            <a:avLst/>
            <a:gdLst/>
            <a:ahLst/>
            <a:cxnLst/>
            <a:rect r="r" b="b" t="t" l="l"/>
            <a:pathLst>
              <a:path h="3487970" w="825626">
                <a:moveTo>
                  <a:pt x="0" y="0"/>
                </a:moveTo>
                <a:lnTo>
                  <a:pt x="825626" y="0"/>
                </a:lnTo>
                <a:lnTo>
                  <a:pt x="825626" y="3487970"/>
                </a:lnTo>
                <a:lnTo>
                  <a:pt x="0" y="348797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6" id="26"/>
          <p:cNvSpPr/>
          <p:nvPr/>
        </p:nvSpPr>
        <p:spPr>
          <a:xfrm flipH="false" flipV="false" rot="5330213">
            <a:off x="8413342" y="-1068937"/>
            <a:ext cx="825626" cy="3487970"/>
          </a:xfrm>
          <a:custGeom>
            <a:avLst/>
            <a:gdLst/>
            <a:ahLst/>
            <a:cxnLst/>
            <a:rect r="r" b="b" t="t" l="l"/>
            <a:pathLst>
              <a:path h="3487970" w="825626">
                <a:moveTo>
                  <a:pt x="0" y="0"/>
                </a:moveTo>
                <a:lnTo>
                  <a:pt x="825626" y="0"/>
                </a:lnTo>
                <a:lnTo>
                  <a:pt x="825626" y="3487970"/>
                </a:lnTo>
                <a:lnTo>
                  <a:pt x="0" y="348797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7" id="27"/>
          <p:cNvSpPr/>
          <p:nvPr/>
        </p:nvSpPr>
        <p:spPr>
          <a:xfrm flipH="false" flipV="false" rot="5330213">
            <a:off x="3281550" y="6262681"/>
            <a:ext cx="825626" cy="3487970"/>
          </a:xfrm>
          <a:custGeom>
            <a:avLst/>
            <a:gdLst/>
            <a:ahLst/>
            <a:cxnLst/>
            <a:rect r="r" b="b" t="t" l="l"/>
            <a:pathLst>
              <a:path h="3487970" w="825626">
                <a:moveTo>
                  <a:pt x="0" y="0"/>
                </a:moveTo>
                <a:lnTo>
                  <a:pt x="825626" y="0"/>
                </a:lnTo>
                <a:lnTo>
                  <a:pt x="825626" y="3487970"/>
                </a:lnTo>
                <a:lnTo>
                  <a:pt x="0" y="348797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8" id="28"/>
          <p:cNvSpPr/>
          <p:nvPr/>
        </p:nvSpPr>
        <p:spPr>
          <a:xfrm flipH="false" flipV="false" rot="0">
            <a:off x="7218663" y="2866584"/>
            <a:ext cx="3850674" cy="770135"/>
          </a:xfrm>
          <a:custGeom>
            <a:avLst/>
            <a:gdLst/>
            <a:ahLst/>
            <a:cxnLst/>
            <a:rect r="r" b="b" t="t" l="l"/>
            <a:pathLst>
              <a:path h="770135" w="3850674">
                <a:moveTo>
                  <a:pt x="0" y="0"/>
                </a:moveTo>
                <a:lnTo>
                  <a:pt x="3850674" y="0"/>
                </a:lnTo>
                <a:lnTo>
                  <a:pt x="3850674" y="770135"/>
                </a:lnTo>
                <a:lnTo>
                  <a:pt x="0" y="770135"/>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9" id="29"/>
          <p:cNvSpPr/>
          <p:nvPr/>
        </p:nvSpPr>
        <p:spPr>
          <a:xfrm flipH="false" flipV="false" rot="0">
            <a:off x="7902487" y="3768718"/>
            <a:ext cx="2197064" cy="4114800"/>
          </a:xfrm>
          <a:custGeom>
            <a:avLst/>
            <a:gdLst/>
            <a:ahLst/>
            <a:cxnLst/>
            <a:rect r="r" b="b" t="t" l="l"/>
            <a:pathLst>
              <a:path h="4114800" w="2197064">
                <a:moveTo>
                  <a:pt x="0" y="0"/>
                </a:moveTo>
                <a:lnTo>
                  <a:pt x="2197064" y="0"/>
                </a:lnTo>
                <a:lnTo>
                  <a:pt x="2197064" y="4114800"/>
                </a:lnTo>
                <a:lnTo>
                  <a:pt x="0" y="4114800"/>
                </a:lnTo>
                <a:lnTo>
                  <a:pt x="0" y="0"/>
                </a:lnTo>
                <a:close/>
              </a:path>
            </a:pathLst>
          </a:custGeom>
          <a:blipFill>
            <a:blip r:embed="rId38">
              <a:alphaModFix amt="20999"/>
              <a:extLst>
                <a:ext uri="{96DAC541-7B7A-43D3-8B79-37D633B846F1}">
                  <asvg:svgBlip xmlns:asvg="http://schemas.microsoft.com/office/drawing/2016/SVG/main" r:embed="rId39"/>
                </a:ext>
              </a:extLst>
            </a:blip>
            <a:stretch>
              <a:fillRect l="0" t="0" r="0" b="0"/>
            </a:stretch>
          </a:blipFill>
        </p:spPr>
      </p:sp>
      <p:sp>
        <p:nvSpPr>
          <p:cNvPr name="Freeform 30" id="30"/>
          <p:cNvSpPr/>
          <p:nvPr/>
        </p:nvSpPr>
        <p:spPr>
          <a:xfrm flipH="false" flipV="false" rot="0">
            <a:off x="12952111" y="247820"/>
            <a:ext cx="2197064" cy="4114800"/>
          </a:xfrm>
          <a:custGeom>
            <a:avLst/>
            <a:gdLst/>
            <a:ahLst/>
            <a:cxnLst/>
            <a:rect r="r" b="b" t="t" l="l"/>
            <a:pathLst>
              <a:path h="4114800" w="2197064">
                <a:moveTo>
                  <a:pt x="0" y="0"/>
                </a:moveTo>
                <a:lnTo>
                  <a:pt x="2197064" y="0"/>
                </a:lnTo>
                <a:lnTo>
                  <a:pt x="2197064" y="4114800"/>
                </a:lnTo>
                <a:lnTo>
                  <a:pt x="0" y="4114800"/>
                </a:lnTo>
                <a:lnTo>
                  <a:pt x="0" y="0"/>
                </a:lnTo>
                <a:close/>
              </a:path>
            </a:pathLst>
          </a:custGeom>
          <a:blipFill>
            <a:blip r:embed="rId38">
              <a:alphaModFix amt="20999"/>
              <a:extLst>
                <a:ext uri="{96DAC541-7B7A-43D3-8B79-37D633B846F1}">
                  <asvg:svgBlip xmlns:asvg="http://schemas.microsoft.com/office/drawing/2016/SVG/main" r:embed="rId39"/>
                </a:ext>
              </a:extLst>
            </a:blip>
            <a:stretch>
              <a:fillRect l="0" t="0" r="0" b="0"/>
            </a:stretch>
          </a:blipFill>
        </p:spPr>
      </p:sp>
      <p:sp>
        <p:nvSpPr>
          <p:cNvPr name="Freeform 31" id="31"/>
          <p:cNvSpPr/>
          <p:nvPr/>
        </p:nvSpPr>
        <p:spPr>
          <a:xfrm flipH="false" flipV="false" rot="0">
            <a:off x="2829211" y="345423"/>
            <a:ext cx="2197064" cy="4114800"/>
          </a:xfrm>
          <a:custGeom>
            <a:avLst/>
            <a:gdLst/>
            <a:ahLst/>
            <a:cxnLst/>
            <a:rect r="r" b="b" t="t" l="l"/>
            <a:pathLst>
              <a:path h="4114800" w="2197064">
                <a:moveTo>
                  <a:pt x="0" y="0"/>
                </a:moveTo>
                <a:lnTo>
                  <a:pt x="2197064" y="0"/>
                </a:lnTo>
                <a:lnTo>
                  <a:pt x="2197064" y="4114800"/>
                </a:lnTo>
                <a:lnTo>
                  <a:pt x="0" y="4114800"/>
                </a:lnTo>
                <a:lnTo>
                  <a:pt x="0" y="0"/>
                </a:lnTo>
                <a:close/>
              </a:path>
            </a:pathLst>
          </a:custGeom>
          <a:blipFill>
            <a:blip r:embed="rId38">
              <a:alphaModFix amt="20999"/>
              <a:extLst>
                <a:ext uri="{96DAC541-7B7A-43D3-8B79-37D633B846F1}">
                  <asvg:svgBlip xmlns:asvg="http://schemas.microsoft.com/office/drawing/2016/SVG/main" r:embed="rId39"/>
                </a:ext>
              </a:extLst>
            </a:blip>
            <a:stretch>
              <a:fillRect l="0" t="0" r="0" b="0"/>
            </a:stretch>
          </a:blipFill>
        </p:spPr>
      </p:sp>
      <p:sp>
        <p:nvSpPr>
          <p:cNvPr name="Freeform 32" id="32"/>
          <p:cNvSpPr/>
          <p:nvPr/>
        </p:nvSpPr>
        <p:spPr>
          <a:xfrm flipH="false" flipV="false" rot="0">
            <a:off x="4680752" y="5722718"/>
            <a:ext cx="2197064" cy="4114800"/>
          </a:xfrm>
          <a:custGeom>
            <a:avLst/>
            <a:gdLst/>
            <a:ahLst/>
            <a:cxnLst/>
            <a:rect r="r" b="b" t="t" l="l"/>
            <a:pathLst>
              <a:path h="4114800" w="2197064">
                <a:moveTo>
                  <a:pt x="0" y="0"/>
                </a:moveTo>
                <a:lnTo>
                  <a:pt x="2197063" y="0"/>
                </a:lnTo>
                <a:lnTo>
                  <a:pt x="2197063" y="4114800"/>
                </a:lnTo>
                <a:lnTo>
                  <a:pt x="0" y="4114800"/>
                </a:lnTo>
                <a:lnTo>
                  <a:pt x="0" y="0"/>
                </a:lnTo>
                <a:close/>
              </a:path>
            </a:pathLst>
          </a:custGeom>
          <a:blipFill>
            <a:blip r:embed="rId38">
              <a:alphaModFix amt="20999"/>
              <a:extLst>
                <a:ext uri="{96DAC541-7B7A-43D3-8B79-37D633B846F1}">
                  <asvg:svgBlip xmlns:asvg="http://schemas.microsoft.com/office/drawing/2016/SVG/main" r:embed="rId3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DAGbVfqa-TU</dc:identifier>
  <dcterms:modified xsi:type="dcterms:W3CDTF">2011-08-01T06:04:30Z</dcterms:modified>
  <cp:revision>1</cp:revision>
  <dc:title>Etyka w hakerstwie</dc:title>
</cp:coreProperties>
</file>